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78" r:id="rId4"/>
    <p:sldId id="282" r:id="rId5"/>
    <p:sldId id="260" r:id="rId6"/>
    <p:sldId id="263" r:id="rId7"/>
    <p:sldId id="268" r:id="rId8"/>
    <p:sldId id="283" r:id="rId9"/>
    <p:sldId id="265" r:id="rId10"/>
    <p:sldId id="266" r:id="rId11"/>
    <p:sldId id="279" r:id="rId12"/>
    <p:sldId id="280" r:id="rId13"/>
    <p:sldId id="281" r:id="rId14"/>
    <p:sldId id="275" r:id="rId15"/>
    <p:sldId id="276" r:id="rId16"/>
    <p:sldId id="267" r:id="rId17"/>
    <p:sldId id="277" r:id="rId18"/>
    <p:sldId id="290" r:id="rId19"/>
    <p:sldId id="284" r:id="rId20"/>
    <p:sldId id="285" r:id="rId21"/>
    <p:sldId id="289" r:id="rId22"/>
    <p:sldId id="288" r:id="rId23"/>
    <p:sldId id="291" r:id="rId24"/>
    <p:sldId id="292"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369" y="-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256FC-A915-4827-BCBD-928C85269315}" type="doc">
      <dgm:prSet loTypeId="urn:microsoft.com/office/officeart/2005/8/layout/pyramid1" loCatId="pyramid" qsTypeId="urn:microsoft.com/office/officeart/2005/8/quickstyle/simple2" qsCatId="simple" csTypeId="urn:microsoft.com/office/officeart/2005/8/colors/accent1_3" csCatId="accent1" phldr="1"/>
      <dgm:spPr/>
    </dgm:pt>
    <dgm:pt modelId="{82413C80-4553-49BA-871F-B795B2B0703A}">
      <dgm:prSet phldrT="[Text]" custT="1"/>
      <dgm:spPr/>
      <dgm:t>
        <a:bodyPr anchor="b"/>
        <a:lstStyle/>
        <a:p>
          <a:r>
            <a:rPr lang="es-PY" sz="1600" b="1" dirty="0" smtClean="0">
              <a:solidFill>
                <a:schemeClr val="bg1"/>
              </a:solidFill>
            </a:rPr>
            <a:t>Rendición </a:t>
          </a:r>
        </a:p>
        <a:p>
          <a:r>
            <a:rPr lang="es-PY" sz="1600" b="1" dirty="0" smtClean="0">
              <a:solidFill>
                <a:schemeClr val="bg1"/>
              </a:solidFill>
            </a:rPr>
            <a:t>de cuentas</a:t>
          </a:r>
          <a:endParaRPr lang="it-IT" sz="1600" b="1" dirty="0">
            <a:solidFill>
              <a:schemeClr val="bg1"/>
            </a:solidFill>
          </a:endParaRPr>
        </a:p>
      </dgm:t>
    </dgm:pt>
    <dgm:pt modelId="{A2915E7C-485A-4B26-843D-C16764484E1D}" type="parTrans" cxnId="{9424F93A-1FF5-4D26-89C6-998244D17BC7}">
      <dgm:prSet/>
      <dgm:spPr/>
      <dgm:t>
        <a:bodyPr/>
        <a:lstStyle/>
        <a:p>
          <a:endParaRPr lang="it-IT"/>
        </a:p>
      </dgm:t>
    </dgm:pt>
    <dgm:pt modelId="{1E2AA914-2209-4A95-9020-BDD6DFF6A383}" type="sibTrans" cxnId="{9424F93A-1FF5-4D26-89C6-998244D17BC7}">
      <dgm:prSet/>
      <dgm:spPr/>
      <dgm:t>
        <a:bodyPr/>
        <a:lstStyle/>
        <a:p>
          <a:endParaRPr lang="it-IT"/>
        </a:p>
      </dgm:t>
    </dgm:pt>
    <dgm:pt modelId="{C69C3AA2-1C2A-4874-B142-F85525820369}">
      <dgm:prSet phldrT="[Text]" custT="1"/>
      <dgm:spPr/>
      <dgm:t>
        <a:bodyPr/>
        <a:lstStyle/>
        <a:p>
          <a:r>
            <a:rPr lang="es-PY" sz="2000" noProof="0" dirty="0" smtClean="0"/>
            <a:t>Participación</a:t>
          </a:r>
        </a:p>
        <a:p>
          <a:r>
            <a:rPr lang="es-PY" sz="2000" noProof="0" dirty="0" smtClean="0"/>
            <a:t>ciudadana</a:t>
          </a:r>
          <a:endParaRPr lang="es-PY" sz="2800" noProof="0" dirty="0"/>
        </a:p>
      </dgm:t>
    </dgm:pt>
    <dgm:pt modelId="{0DCA5688-E1BD-4F69-B188-D28B72814931}" type="parTrans" cxnId="{D3692C01-0230-4003-8312-29F2B6DE3D4F}">
      <dgm:prSet/>
      <dgm:spPr/>
      <dgm:t>
        <a:bodyPr/>
        <a:lstStyle/>
        <a:p>
          <a:endParaRPr lang="it-IT"/>
        </a:p>
      </dgm:t>
    </dgm:pt>
    <dgm:pt modelId="{95C67DFE-8353-467A-AA1E-A4D2921C903F}" type="sibTrans" cxnId="{D3692C01-0230-4003-8312-29F2B6DE3D4F}">
      <dgm:prSet/>
      <dgm:spPr/>
      <dgm:t>
        <a:bodyPr/>
        <a:lstStyle/>
        <a:p>
          <a:endParaRPr lang="it-IT"/>
        </a:p>
      </dgm:t>
    </dgm:pt>
    <dgm:pt modelId="{399FEC6B-7E77-4A09-98FE-574AAF364C2F}">
      <dgm:prSet phldrT="[Text]"/>
      <dgm:spPr/>
      <dgm:t>
        <a:bodyPr/>
        <a:lstStyle/>
        <a:p>
          <a:r>
            <a:rPr lang="es-PY" noProof="0" dirty="0" smtClean="0"/>
            <a:t>Transparencia</a:t>
          </a:r>
          <a:endParaRPr lang="es-PY" noProof="0" dirty="0"/>
        </a:p>
      </dgm:t>
    </dgm:pt>
    <dgm:pt modelId="{BAD6EB3E-A691-4280-9349-8CD14F0BF437}" type="parTrans" cxnId="{6636E540-F756-41D3-951A-7DF87AFD79C9}">
      <dgm:prSet/>
      <dgm:spPr/>
      <dgm:t>
        <a:bodyPr/>
        <a:lstStyle/>
        <a:p>
          <a:endParaRPr lang="it-IT"/>
        </a:p>
      </dgm:t>
    </dgm:pt>
    <dgm:pt modelId="{8E9A76F2-3510-4D63-9F17-1510340414D8}" type="sibTrans" cxnId="{6636E540-F756-41D3-951A-7DF87AFD79C9}">
      <dgm:prSet/>
      <dgm:spPr/>
      <dgm:t>
        <a:bodyPr/>
        <a:lstStyle/>
        <a:p>
          <a:endParaRPr lang="it-IT"/>
        </a:p>
      </dgm:t>
    </dgm:pt>
    <dgm:pt modelId="{122B9B2D-B659-46A7-B3F6-D6B626A202DF}" type="pres">
      <dgm:prSet presAssocID="{90D256FC-A915-4827-BCBD-928C85269315}" presName="Name0" presStyleCnt="0">
        <dgm:presLayoutVars>
          <dgm:dir/>
          <dgm:animLvl val="lvl"/>
          <dgm:resizeHandles val="exact"/>
        </dgm:presLayoutVars>
      </dgm:prSet>
      <dgm:spPr/>
    </dgm:pt>
    <dgm:pt modelId="{079FEE55-76A7-4BFA-BFD6-796542506E45}" type="pres">
      <dgm:prSet presAssocID="{82413C80-4553-49BA-871F-B795B2B0703A}" presName="Name8" presStyleCnt="0"/>
      <dgm:spPr/>
    </dgm:pt>
    <dgm:pt modelId="{8BCF0257-C64F-4CB0-87DE-BA1C22D85BA1}" type="pres">
      <dgm:prSet presAssocID="{82413C80-4553-49BA-871F-B795B2B0703A}" presName="level" presStyleLbl="node1" presStyleIdx="0" presStyleCnt="3">
        <dgm:presLayoutVars>
          <dgm:chMax val="1"/>
          <dgm:bulletEnabled val="1"/>
        </dgm:presLayoutVars>
      </dgm:prSet>
      <dgm:spPr/>
      <dgm:t>
        <a:bodyPr/>
        <a:lstStyle/>
        <a:p>
          <a:endParaRPr lang="it-IT"/>
        </a:p>
      </dgm:t>
    </dgm:pt>
    <dgm:pt modelId="{5374F5B6-5A0A-4114-A5EE-6C8A3DA0163E}" type="pres">
      <dgm:prSet presAssocID="{82413C80-4553-49BA-871F-B795B2B0703A}" presName="levelTx" presStyleLbl="revTx" presStyleIdx="0" presStyleCnt="0">
        <dgm:presLayoutVars>
          <dgm:chMax val="1"/>
          <dgm:bulletEnabled val="1"/>
        </dgm:presLayoutVars>
      </dgm:prSet>
      <dgm:spPr/>
      <dgm:t>
        <a:bodyPr/>
        <a:lstStyle/>
        <a:p>
          <a:endParaRPr lang="it-IT"/>
        </a:p>
      </dgm:t>
    </dgm:pt>
    <dgm:pt modelId="{68CF31FA-9D08-402F-A7F9-A0A08BDF006D}" type="pres">
      <dgm:prSet presAssocID="{C69C3AA2-1C2A-4874-B142-F85525820369}" presName="Name8" presStyleCnt="0"/>
      <dgm:spPr/>
    </dgm:pt>
    <dgm:pt modelId="{4D9FDF5A-7D17-4124-BB16-3E987A3AECB9}" type="pres">
      <dgm:prSet presAssocID="{C69C3AA2-1C2A-4874-B142-F85525820369}" presName="level" presStyleLbl="node1" presStyleIdx="1" presStyleCnt="3">
        <dgm:presLayoutVars>
          <dgm:chMax val="1"/>
          <dgm:bulletEnabled val="1"/>
        </dgm:presLayoutVars>
      </dgm:prSet>
      <dgm:spPr/>
      <dgm:t>
        <a:bodyPr/>
        <a:lstStyle/>
        <a:p>
          <a:endParaRPr lang="it-IT"/>
        </a:p>
      </dgm:t>
    </dgm:pt>
    <dgm:pt modelId="{3286B674-F45E-4EDF-9368-82266E109142}" type="pres">
      <dgm:prSet presAssocID="{C69C3AA2-1C2A-4874-B142-F85525820369}" presName="levelTx" presStyleLbl="revTx" presStyleIdx="0" presStyleCnt="0">
        <dgm:presLayoutVars>
          <dgm:chMax val="1"/>
          <dgm:bulletEnabled val="1"/>
        </dgm:presLayoutVars>
      </dgm:prSet>
      <dgm:spPr/>
      <dgm:t>
        <a:bodyPr/>
        <a:lstStyle/>
        <a:p>
          <a:endParaRPr lang="it-IT"/>
        </a:p>
      </dgm:t>
    </dgm:pt>
    <dgm:pt modelId="{9367D43F-C38E-4668-B676-671351F0500F}" type="pres">
      <dgm:prSet presAssocID="{399FEC6B-7E77-4A09-98FE-574AAF364C2F}" presName="Name8" presStyleCnt="0"/>
      <dgm:spPr/>
    </dgm:pt>
    <dgm:pt modelId="{F48CF741-DB25-4FC4-BCF4-A1C7336DBCFE}" type="pres">
      <dgm:prSet presAssocID="{399FEC6B-7E77-4A09-98FE-574AAF364C2F}" presName="level" presStyleLbl="node1" presStyleIdx="2" presStyleCnt="3">
        <dgm:presLayoutVars>
          <dgm:chMax val="1"/>
          <dgm:bulletEnabled val="1"/>
        </dgm:presLayoutVars>
      </dgm:prSet>
      <dgm:spPr/>
      <dgm:t>
        <a:bodyPr/>
        <a:lstStyle/>
        <a:p>
          <a:endParaRPr lang="it-IT"/>
        </a:p>
      </dgm:t>
    </dgm:pt>
    <dgm:pt modelId="{FE726D87-8F55-4D2D-95AD-85EED68371F5}" type="pres">
      <dgm:prSet presAssocID="{399FEC6B-7E77-4A09-98FE-574AAF364C2F}" presName="levelTx" presStyleLbl="revTx" presStyleIdx="0" presStyleCnt="0">
        <dgm:presLayoutVars>
          <dgm:chMax val="1"/>
          <dgm:bulletEnabled val="1"/>
        </dgm:presLayoutVars>
      </dgm:prSet>
      <dgm:spPr/>
      <dgm:t>
        <a:bodyPr/>
        <a:lstStyle/>
        <a:p>
          <a:endParaRPr lang="it-IT"/>
        </a:p>
      </dgm:t>
    </dgm:pt>
  </dgm:ptLst>
  <dgm:cxnLst>
    <dgm:cxn modelId="{5CA45535-F223-4BFD-B127-04A5ACE82DE9}" type="presOf" srcId="{C69C3AA2-1C2A-4874-B142-F85525820369}" destId="{3286B674-F45E-4EDF-9368-82266E109142}" srcOrd="1" destOrd="0" presId="urn:microsoft.com/office/officeart/2005/8/layout/pyramid1"/>
    <dgm:cxn modelId="{9424F93A-1FF5-4D26-89C6-998244D17BC7}" srcId="{90D256FC-A915-4827-BCBD-928C85269315}" destId="{82413C80-4553-49BA-871F-B795B2B0703A}" srcOrd="0" destOrd="0" parTransId="{A2915E7C-485A-4B26-843D-C16764484E1D}" sibTransId="{1E2AA914-2209-4A95-9020-BDD6DFF6A383}"/>
    <dgm:cxn modelId="{7094F072-3CAA-4380-BB6A-5FFAE820A9C2}" type="presOf" srcId="{399FEC6B-7E77-4A09-98FE-574AAF364C2F}" destId="{F48CF741-DB25-4FC4-BCF4-A1C7336DBCFE}" srcOrd="0" destOrd="0" presId="urn:microsoft.com/office/officeart/2005/8/layout/pyramid1"/>
    <dgm:cxn modelId="{D3692C01-0230-4003-8312-29F2B6DE3D4F}" srcId="{90D256FC-A915-4827-BCBD-928C85269315}" destId="{C69C3AA2-1C2A-4874-B142-F85525820369}" srcOrd="1" destOrd="0" parTransId="{0DCA5688-E1BD-4F69-B188-D28B72814931}" sibTransId="{95C67DFE-8353-467A-AA1E-A4D2921C903F}"/>
    <dgm:cxn modelId="{6636E540-F756-41D3-951A-7DF87AFD79C9}" srcId="{90D256FC-A915-4827-BCBD-928C85269315}" destId="{399FEC6B-7E77-4A09-98FE-574AAF364C2F}" srcOrd="2" destOrd="0" parTransId="{BAD6EB3E-A691-4280-9349-8CD14F0BF437}" sibTransId="{8E9A76F2-3510-4D63-9F17-1510340414D8}"/>
    <dgm:cxn modelId="{6F273650-3E65-4DB1-A501-3E281158F426}" type="presOf" srcId="{82413C80-4553-49BA-871F-B795B2B0703A}" destId="{8BCF0257-C64F-4CB0-87DE-BA1C22D85BA1}" srcOrd="0" destOrd="0" presId="urn:microsoft.com/office/officeart/2005/8/layout/pyramid1"/>
    <dgm:cxn modelId="{1F504DA4-32D6-4C77-8076-C27681C39300}" type="presOf" srcId="{399FEC6B-7E77-4A09-98FE-574AAF364C2F}" destId="{FE726D87-8F55-4D2D-95AD-85EED68371F5}" srcOrd="1" destOrd="0" presId="urn:microsoft.com/office/officeart/2005/8/layout/pyramid1"/>
    <dgm:cxn modelId="{B525419A-B2B4-423E-B9F3-9D872AD51C9A}" type="presOf" srcId="{C69C3AA2-1C2A-4874-B142-F85525820369}" destId="{4D9FDF5A-7D17-4124-BB16-3E987A3AECB9}" srcOrd="0" destOrd="0" presId="urn:microsoft.com/office/officeart/2005/8/layout/pyramid1"/>
    <dgm:cxn modelId="{BCAFF5A3-E4D3-4C02-86C6-A2AE2A6FD10A}" type="presOf" srcId="{90D256FC-A915-4827-BCBD-928C85269315}" destId="{122B9B2D-B659-46A7-B3F6-D6B626A202DF}" srcOrd="0" destOrd="0" presId="urn:microsoft.com/office/officeart/2005/8/layout/pyramid1"/>
    <dgm:cxn modelId="{3EF4351C-2E3F-44C5-AE08-B58337D2AB45}" type="presOf" srcId="{82413C80-4553-49BA-871F-B795B2B0703A}" destId="{5374F5B6-5A0A-4114-A5EE-6C8A3DA0163E}" srcOrd="1" destOrd="0" presId="urn:microsoft.com/office/officeart/2005/8/layout/pyramid1"/>
    <dgm:cxn modelId="{39623611-987B-45D5-8F92-A9FF616A6919}" type="presParOf" srcId="{122B9B2D-B659-46A7-B3F6-D6B626A202DF}" destId="{079FEE55-76A7-4BFA-BFD6-796542506E45}" srcOrd="0" destOrd="0" presId="urn:microsoft.com/office/officeart/2005/8/layout/pyramid1"/>
    <dgm:cxn modelId="{37462E94-B79C-4833-99AE-8A38F4E343E2}" type="presParOf" srcId="{079FEE55-76A7-4BFA-BFD6-796542506E45}" destId="{8BCF0257-C64F-4CB0-87DE-BA1C22D85BA1}" srcOrd="0" destOrd="0" presId="urn:microsoft.com/office/officeart/2005/8/layout/pyramid1"/>
    <dgm:cxn modelId="{4CE5A05A-6483-4D81-8DA2-E89683B28662}" type="presParOf" srcId="{079FEE55-76A7-4BFA-BFD6-796542506E45}" destId="{5374F5B6-5A0A-4114-A5EE-6C8A3DA0163E}" srcOrd="1" destOrd="0" presId="urn:microsoft.com/office/officeart/2005/8/layout/pyramid1"/>
    <dgm:cxn modelId="{737D8E13-4956-47C2-95E5-FA7183F88330}" type="presParOf" srcId="{122B9B2D-B659-46A7-B3F6-D6B626A202DF}" destId="{68CF31FA-9D08-402F-A7F9-A0A08BDF006D}" srcOrd="1" destOrd="0" presId="urn:microsoft.com/office/officeart/2005/8/layout/pyramid1"/>
    <dgm:cxn modelId="{670DB875-4AD8-4FC3-B87B-DE63FF4D2E7A}" type="presParOf" srcId="{68CF31FA-9D08-402F-A7F9-A0A08BDF006D}" destId="{4D9FDF5A-7D17-4124-BB16-3E987A3AECB9}" srcOrd="0" destOrd="0" presId="urn:microsoft.com/office/officeart/2005/8/layout/pyramid1"/>
    <dgm:cxn modelId="{389DB37F-E488-41CE-9EE5-3B1CD59148F5}" type="presParOf" srcId="{68CF31FA-9D08-402F-A7F9-A0A08BDF006D}" destId="{3286B674-F45E-4EDF-9368-82266E109142}" srcOrd="1" destOrd="0" presId="urn:microsoft.com/office/officeart/2005/8/layout/pyramid1"/>
    <dgm:cxn modelId="{BF794A26-48AF-441D-91D9-46BEC1133FB6}" type="presParOf" srcId="{122B9B2D-B659-46A7-B3F6-D6B626A202DF}" destId="{9367D43F-C38E-4668-B676-671351F0500F}" srcOrd="2" destOrd="0" presId="urn:microsoft.com/office/officeart/2005/8/layout/pyramid1"/>
    <dgm:cxn modelId="{A3A8116A-7BC0-4EE0-B24C-566B17A77EB9}" type="presParOf" srcId="{9367D43F-C38E-4668-B676-671351F0500F}" destId="{F48CF741-DB25-4FC4-BCF4-A1C7336DBCFE}" srcOrd="0" destOrd="0" presId="urn:microsoft.com/office/officeart/2005/8/layout/pyramid1"/>
    <dgm:cxn modelId="{5C306537-E9ED-4D00-8CC4-51977972EB3C}" type="presParOf" srcId="{9367D43F-C38E-4668-B676-671351F0500F}" destId="{FE726D87-8F55-4D2D-95AD-85EED68371F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F0257-C64F-4CB0-87DE-BA1C22D85BA1}">
      <dsp:nvSpPr>
        <dsp:cNvPr id="0" name=""/>
        <dsp:cNvSpPr/>
      </dsp:nvSpPr>
      <dsp:spPr>
        <a:xfrm>
          <a:off x="1536028" y="0"/>
          <a:ext cx="1536028" cy="1488496"/>
        </a:xfrm>
        <a:prstGeom prst="trapezoid">
          <a:avLst>
            <a:gd name="adj" fmla="val 51597"/>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es-PY" sz="1600" b="1" kern="1200" dirty="0" smtClean="0">
              <a:solidFill>
                <a:schemeClr val="bg1"/>
              </a:solidFill>
            </a:rPr>
            <a:t>Rendición </a:t>
          </a:r>
        </a:p>
        <a:p>
          <a:pPr lvl="0" algn="ctr" defTabSz="711200">
            <a:lnSpc>
              <a:spcPct val="90000"/>
            </a:lnSpc>
            <a:spcBef>
              <a:spcPct val="0"/>
            </a:spcBef>
            <a:spcAft>
              <a:spcPct val="35000"/>
            </a:spcAft>
          </a:pPr>
          <a:r>
            <a:rPr lang="es-PY" sz="1600" b="1" kern="1200" dirty="0" smtClean="0">
              <a:solidFill>
                <a:schemeClr val="bg1"/>
              </a:solidFill>
            </a:rPr>
            <a:t>de cuentas</a:t>
          </a:r>
          <a:endParaRPr lang="it-IT" sz="1600" b="1" kern="1200" dirty="0">
            <a:solidFill>
              <a:schemeClr val="bg1"/>
            </a:solidFill>
          </a:endParaRPr>
        </a:p>
      </dsp:txBody>
      <dsp:txXfrm>
        <a:off x="1536028" y="0"/>
        <a:ext cx="1536028" cy="1488496"/>
      </dsp:txXfrm>
    </dsp:sp>
    <dsp:sp modelId="{4D9FDF5A-7D17-4124-BB16-3E987A3AECB9}">
      <dsp:nvSpPr>
        <dsp:cNvPr id="0" name=""/>
        <dsp:cNvSpPr/>
      </dsp:nvSpPr>
      <dsp:spPr>
        <a:xfrm>
          <a:off x="768014" y="1488496"/>
          <a:ext cx="3072057" cy="1488496"/>
        </a:xfrm>
        <a:prstGeom prst="trapezoid">
          <a:avLst>
            <a:gd name="adj" fmla="val 51597"/>
          </a:avLst>
        </a:prstGeom>
        <a:solidFill>
          <a:schemeClr val="accent1">
            <a:shade val="80000"/>
            <a:hueOff val="153123"/>
            <a:satOff val="-2196"/>
            <a:lumOff val="128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Y" sz="2000" kern="1200" noProof="0" dirty="0" smtClean="0"/>
            <a:t>Participación</a:t>
          </a:r>
        </a:p>
        <a:p>
          <a:pPr lvl="0" algn="ctr" defTabSz="889000">
            <a:lnSpc>
              <a:spcPct val="90000"/>
            </a:lnSpc>
            <a:spcBef>
              <a:spcPct val="0"/>
            </a:spcBef>
            <a:spcAft>
              <a:spcPct val="35000"/>
            </a:spcAft>
          </a:pPr>
          <a:r>
            <a:rPr lang="es-PY" sz="2000" kern="1200" noProof="0" dirty="0" smtClean="0"/>
            <a:t>ciudadana</a:t>
          </a:r>
          <a:endParaRPr lang="es-PY" sz="2800" kern="1200" noProof="0" dirty="0"/>
        </a:p>
      </dsp:txBody>
      <dsp:txXfrm>
        <a:off x="1305624" y="1488496"/>
        <a:ext cx="1996837" cy="1488496"/>
      </dsp:txXfrm>
    </dsp:sp>
    <dsp:sp modelId="{F48CF741-DB25-4FC4-BCF4-A1C7336DBCFE}">
      <dsp:nvSpPr>
        <dsp:cNvPr id="0" name=""/>
        <dsp:cNvSpPr/>
      </dsp:nvSpPr>
      <dsp:spPr>
        <a:xfrm>
          <a:off x="0" y="2976992"/>
          <a:ext cx="4608086" cy="1488496"/>
        </a:xfrm>
        <a:prstGeom prst="trapezoid">
          <a:avLst>
            <a:gd name="adj" fmla="val 51597"/>
          </a:avLst>
        </a:prstGeom>
        <a:solidFill>
          <a:schemeClr val="accent1">
            <a:shade val="80000"/>
            <a:hueOff val="306246"/>
            <a:satOff val="-4392"/>
            <a:lumOff val="256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PY" sz="4000" kern="1200" noProof="0" dirty="0" smtClean="0"/>
            <a:t>Transparencia</a:t>
          </a:r>
          <a:endParaRPr lang="es-PY" sz="4000" kern="1200" noProof="0" dirty="0"/>
        </a:p>
      </dsp:txBody>
      <dsp:txXfrm>
        <a:off x="806415" y="2976992"/>
        <a:ext cx="2995255" cy="14884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311CF-6DD5-4D57-894B-F59A6EAE7BC1}" type="datetimeFigureOut">
              <a:rPr lang="es-PY" smtClean="0"/>
              <a:t>22/10/2015</a:t>
            </a:fld>
            <a:endParaRPr lang="es-P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EFC1E-F31C-446F-812B-203CEBC27613}" type="slidenum">
              <a:rPr lang="es-PY" smtClean="0"/>
              <a:t>‹#›</a:t>
            </a:fld>
            <a:endParaRPr lang="es-PY"/>
          </a:p>
        </p:txBody>
      </p:sp>
    </p:spTree>
    <p:extLst>
      <p:ext uri="{BB962C8B-B14F-4D97-AF65-F5344CB8AC3E}">
        <p14:creationId xmlns:p14="http://schemas.microsoft.com/office/powerpoint/2010/main" val="82925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Y" dirty="0" smtClean="0"/>
              <a:t>http://www.prescribinganalytics.com/analysis</a:t>
            </a:r>
          </a:p>
          <a:p>
            <a:endParaRPr lang="es-PY" dirty="0" smtClean="0"/>
          </a:p>
          <a:p>
            <a:pPr rtl="0" fontAlgn="base"/>
            <a:r>
              <a:rPr lang="en-US" sz="1200" b="0" i="0" kern="1200" dirty="0" smtClean="0">
                <a:solidFill>
                  <a:schemeClr val="tx1"/>
                </a:solidFill>
                <a:effectLst/>
                <a:latin typeface="+mn-lt"/>
                <a:ea typeface="+mn-ea"/>
                <a:cs typeface="+mn-cs"/>
              </a:rPr>
              <a:t>Statins are the NHS’s second largest class of drugs by spend. NICE Clinical Guidance 67 suggests 40mg Simvastatin, a generic drug, as the default prescription for the reduction of lipids and prevention of cardiovascular disease.</a:t>
            </a:r>
          </a:p>
          <a:p>
            <a:pPr fontAlgn="base"/>
            <a:r>
              <a:rPr lang="en-US" sz="1200" b="0" i="0" kern="1200" dirty="0" smtClean="0">
                <a:solidFill>
                  <a:schemeClr val="tx1"/>
                </a:solidFill>
                <a:effectLst/>
                <a:latin typeface="+mn-lt"/>
                <a:ea typeface="+mn-ea"/>
                <a:cs typeface="+mn-cs"/>
              </a:rPr>
              <a:t>There are five statins, and one combination therapy, which prescribers can choose from. These are:</a:t>
            </a:r>
          </a:p>
          <a:p>
            <a:pPr rtl="0" fontAlgn="base"/>
            <a:r>
              <a:rPr lang="en-US" sz="1200" b="0" i="0" kern="1200" dirty="0" smtClean="0">
                <a:solidFill>
                  <a:schemeClr val="tx1"/>
                </a:solidFill>
                <a:effectLst/>
                <a:latin typeface="+mn-lt"/>
                <a:ea typeface="+mn-ea"/>
                <a:cs typeface="+mn-cs"/>
              </a:rPr>
              <a:t>Atorvastatin (brand name Lipitor. Became generic June 2012)</a:t>
            </a:r>
          </a:p>
          <a:p>
            <a:pPr rtl="0" fontAlgn="base"/>
            <a:r>
              <a:rPr lang="en-US" sz="1200" b="0" i="0" kern="1200" dirty="0" err="1" smtClean="0">
                <a:solidFill>
                  <a:schemeClr val="tx1"/>
                </a:solidFill>
                <a:effectLst/>
                <a:latin typeface="+mn-lt"/>
                <a:ea typeface="+mn-ea"/>
                <a:cs typeface="+mn-cs"/>
              </a:rPr>
              <a:t>Fluvastatin</a:t>
            </a:r>
            <a:r>
              <a:rPr lang="en-US" sz="1200" b="0" i="0" kern="1200" dirty="0" smtClean="0">
                <a:solidFill>
                  <a:schemeClr val="tx1"/>
                </a:solidFill>
                <a:effectLst/>
                <a:latin typeface="+mn-lt"/>
                <a:ea typeface="+mn-ea"/>
                <a:cs typeface="+mn-cs"/>
              </a:rPr>
              <a:t> Sodium (could be branded or generic)</a:t>
            </a:r>
          </a:p>
          <a:p>
            <a:pPr rtl="0" fontAlgn="base"/>
            <a:r>
              <a:rPr lang="en-US" sz="1200" b="0" i="0" kern="1200" dirty="0" smtClean="0">
                <a:solidFill>
                  <a:schemeClr val="tx1"/>
                </a:solidFill>
                <a:effectLst/>
                <a:latin typeface="+mn-lt"/>
                <a:ea typeface="+mn-ea"/>
                <a:cs typeface="+mn-cs"/>
              </a:rPr>
              <a:t>Pravastatin Sodium (could be branded or generic)</a:t>
            </a:r>
          </a:p>
          <a:p>
            <a:pPr rtl="0" fontAlgn="base"/>
            <a:r>
              <a:rPr lang="en-US" sz="1200" b="0" i="0" kern="1200" dirty="0" err="1" smtClean="0">
                <a:solidFill>
                  <a:schemeClr val="tx1"/>
                </a:solidFill>
                <a:effectLst/>
                <a:latin typeface="+mn-lt"/>
                <a:ea typeface="+mn-ea"/>
                <a:cs typeface="+mn-cs"/>
              </a:rPr>
              <a:t>Rosuvastatin</a:t>
            </a:r>
            <a:r>
              <a:rPr lang="en-US" sz="1200" b="0" i="0" kern="1200" dirty="0" smtClean="0">
                <a:solidFill>
                  <a:schemeClr val="tx1"/>
                </a:solidFill>
                <a:effectLst/>
                <a:latin typeface="+mn-lt"/>
                <a:ea typeface="+mn-ea"/>
                <a:cs typeface="+mn-cs"/>
              </a:rPr>
              <a:t> Calcium (brand name Crestor. No generic includes this ingredient)</a:t>
            </a:r>
          </a:p>
          <a:p>
            <a:pPr rtl="0" fontAlgn="base"/>
            <a:r>
              <a:rPr lang="en-US" sz="1200" b="0" i="0" kern="1200" dirty="0" smtClean="0">
                <a:solidFill>
                  <a:schemeClr val="tx1"/>
                </a:solidFill>
                <a:effectLst/>
                <a:latin typeface="+mn-lt"/>
                <a:ea typeface="+mn-ea"/>
                <a:cs typeface="+mn-cs"/>
              </a:rPr>
              <a:t>Simvastatin (generic only)</a:t>
            </a:r>
          </a:p>
          <a:p>
            <a:pPr rtl="0" fontAlgn="base"/>
            <a:r>
              <a:rPr lang="en-US" sz="1200" b="0" i="0" kern="1200" dirty="0" smtClean="0">
                <a:solidFill>
                  <a:schemeClr val="tx1"/>
                </a:solidFill>
                <a:effectLst/>
                <a:latin typeface="+mn-lt"/>
                <a:ea typeface="+mn-ea"/>
                <a:cs typeface="+mn-cs"/>
              </a:rPr>
              <a:t>Simvastatin &amp; </a:t>
            </a:r>
            <a:r>
              <a:rPr lang="en-US" sz="1200" b="0" i="0" kern="1200" dirty="0" err="1" smtClean="0">
                <a:solidFill>
                  <a:schemeClr val="tx1"/>
                </a:solidFill>
                <a:effectLst/>
                <a:latin typeface="+mn-lt"/>
                <a:ea typeface="+mn-ea"/>
                <a:cs typeface="+mn-cs"/>
              </a:rPr>
              <a:t>Ezetimibe</a:t>
            </a:r>
            <a:r>
              <a:rPr lang="en-US" sz="1200" b="0" i="0" kern="1200" dirty="0" smtClean="0">
                <a:solidFill>
                  <a:schemeClr val="tx1"/>
                </a:solidFill>
                <a:effectLst/>
                <a:latin typeface="+mn-lt"/>
                <a:ea typeface="+mn-ea"/>
                <a:cs typeface="+mn-cs"/>
              </a:rPr>
              <a:t> (generic only)</a:t>
            </a:r>
          </a:p>
          <a:p>
            <a:pPr fontAlgn="base"/>
            <a:r>
              <a:rPr lang="en-US" sz="1200" b="0" i="0" kern="1200" dirty="0" smtClean="0">
                <a:solidFill>
                  <a:schemeClr val="tx1"/>
                </a:solidFill>
                <a:effectLst/>
                <a:latin typeface="+mn-lt"/>
                <a:ea typeface="+mn-ea"/>
                <a:cs typeface="+mn-cs"/>
              </a:rPr>
              <a:t>Prior to June 2012, when Atorvastatin came off patent, Atorvastatin and </a:t>
            </a:r>
            <a:r>
              <a:rPr lang="en-US" sz="1200" b="0" i="0" kern="1200" dirty="0" err="1" smtClean="0">
                <a:solidFill>
                  <a:schemeClr val="tx1"/>
                </a:solidFill>
                <a:effectLst/>
                <a:latin typeface="+mn-lt"/>
                <a:ea typeface="+mn-ea"/>
                <a:cs typeface="+mn-cs"/>
              </a:rPr>
              <a:t>Rosuvastatin</a:t>
            </a:r>
            <a:r>
              <a:rPr lang="en-US" sz="1200" b="0" i="0" kern="1200" dirty="0" smtClean="0">
                <a:solidFill>
                  <a:schemeClr val="tx1"/>
                </a:solidFill>
                <a:effectLst/>
                <a:latin typeface="+mn-lt"/>
                <a:ea typeface="+mn-ea"/>
                <a:cs typeface="+mn-cs"/>
              </a:rPr>
              <a:t> both cost at least 11 times more than Simvastatin 40mg, and sometimes more, depending on dosage. The spend per month on these drugs is as follows.</a:t>
            </a:r>
          </a:p>
          <a:p>
            <a:pPr fontAlgn="base"/>
            <a:r>
              <a:rPr lang="en-US" sz="1200" b="0" i="0" kern="1200" dirty="0" smtClean="0">
                <a:solidFill>
                  <a:schemeClr val="tx1"/>
                </a:solidFill>
                <a:effectLst/>
                <a:latin typeface="+mn-lt"/>
                <a:ea typeface="+mn-ea"/>
                <a:cs typeface="+mn-cs"/>
              </a:rPr>
              <a:t>Aug 2011Sep 2011Oct 2011Nov 2011Dec 2011Jan 2012Feb 2012Mar 2012Apr 2012Date0.0005.000M10.00M15.00M20.00M25.00M30.00M35.00MSpend (£s)0.00037.00MAtorvastatinRosuvastatin </a:t>
            </a:r>
            <a:r>
              <a:rPr lang="en-US" sz="1200" b="0" i="0" kern="1200" dirty="0" err="1" smtClean="0">
                <a:solidFill>
                  <a:schemeClr val="tx1"/>
                </a:solidFill>
                <a:effectLst/>
                <a:latin typeface="+mn-lt"/>
                <a:ea typeface="+mn-ea"/>
                <a:cs typeface="+mn-cs"/>
              </a:rPr>
              <a:t>CalciumSimvastatinGroupedStacked</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In June 2012, Atorvastatin became available in generic form and the price dropped dramatically. Since that time, generic Atorvastatin might be a reasonable and cost-effective choice, so we have excluded dates after that time from this analysis.</a:t>
            </a:r>
          </a:p>
          <a:p>
            <a:pPr fontAlgn="base"/>
            <a:r>
              <a:rPr lang="en-US" sz="1200" b="0" i="0" kern="1200" dirty="0" smtClean="0">
                <a:solidFill>
                  <a:schemeClr val="tx1"/>
                </a:solidFill>
                <a:effectLst/>
                <a:latin typeface="+mn-lt"/>
                <a:ea typeface="+mn-ea"/>
                <a:cs typeface="+mn-cs"/>
              </a:rPr>
              <a:t>In that time period (September 2011 to May 2012), the NHS could have saved a median £3.85 million per month if all GP prescribers exchanged </a:t>
            </a:r>
            <a:r>
              <a:rPr lang="en-US" sz="1200" b="0" i="0" kern="1200" dirty="0" err="1" smtClean="0">
                <a:solidFill>
                  <a:schemeClr val="tx1"/>
                </a:solidFill>
                <a:effectLst/>
                <a:latin typeface="+mn-lt"/>
                <a:ea typeface="+mn-ea"/>
                <a:cs typeface="+mn-cs"/>
              </a:rPr>
              <a:t>Rosuvastatin</a:t>
            </a:r>
            <a:r>
              <a:rPr lang="en-US" sz="1200" b="0" i="0" kern="1200" dirty="0" smtClean="0">
                <a:solidFill>
                  <a:schemeClr val="tx1"/>
                </a:solidFill>
                <a:effectLst/>
                <a:latin typeface="+mn-lt"/>
                <a:ea typeface="+mn-ea"/>
                <a:cs typeface="+mn-cs"/>
              </a:rPr>
              <a:t> Calcium for 40mg Simvastatin, and a median £22.96 million per month if they exchanged Atorvastatin for 40mg Simvastatin.</a:t>
            </a:r>
          </a:p>
          <a:p>
            <a:pPr fontAlgn="base"/>
            <a:r>
              <a:rPr lang="en-US" sz="1200" b="0" i="0" kern="1200" dirty="0" smtClean="0">
                <a:solidFill>
                  <a:schemeClr val="tx1"/>
                </a:solidFill>
                <a:effectLst/>
                <a:latin typeface="+mn-lt"/>
                <a:ea typeface="+mn-ea"/>
                <a:cs typeface="+mn-cs"/>
              </a:rPr>
              <a:t>We have conservatively assumed that all other drugs are prescribed in their generic forms, since we don’t have the exact data on which of branded or generic was prescribed. The likelihood is that the true potential savings would be higher.</a:t>
            </a:r>
          </a:p>
          <a:p>
            <a:endParaRPr lang="it-IT" dirty="0"/>
          </a:p>
        </p:txBody>
      </p:sp>
      <p:sp>
        <p:nvSpPr>
          <p:cNvPr id="4" name="Slide Number Placeholder 3"/>
          <p:cNvSpPr>
            <a:spLocks noGrp="1"/>
          </p:cNvSpPr>
          <p:nvPr>
            <p:ph type="sldNum" sz="quarter" idx="10"/>
          </p:nvPr>
        </p:nvSpPr>
        <p:spPr/>
        <p:txBody>
          <a:bodyPr/>
          <a:lstStyle/>
          <a:p>
            <a:fld id="{101718B0-618A-4096-96FE-6F5C85C8A438}" type="slidenum">
              <a:rPr lang="es-ES" smtClean="0"/>
              <a:t>5</a:t>
            </a:fld>
            <a:endParaRPr lang="es-ES"/>
          </a:p>
        </p:txBody>
      </p:sp>
    </p:spTree>
    <p:extLst>
      <p:ext uri="{BB962C8B-B14F-4D97-AF65-F5344CB8AC3E}">
        <p14:creationId xmlns:p14="http://schemas.microsoft.com/office/powerpoint/2010/main" val="157409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29/10/2015</a:t>
            </a:r>
            <a:endParaRPr lang="it-IT"/>
          </a:p>
        </p:txBody>
      </p:sp>
      <p:sp>
        <p:nvSpPr>
          <p:cNvPr id="5" name="Segnaposto piè di pagina 4"/>
          <p:cNvSpPr>
            <a:spLocks noGrp="1"/>
          </p:cNvSpPr>
          <p:nvPr>
            <p:ph type="ftr" sz="quarter" idx="11"/>
          </p:nvPr>
        </p:nvSpPr>
        <p:spPr/>
        <p:txBody>
          <a:bodyPr/>
          <a:lstStyle/>
          <a:p>
            <a:r>
              <a:rPr lang="it-IT" smtClean="0"/>
              <a:t>Datos Abiertos. @pane_juan</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29/10/2015</a:t>
            </a:r>
            <a:endParaRPr lang="it-IT"/>
          </a:p>
        </p:txBody>
      </p:sp>
      <p:sp>
        <p:nvSpPr>
          <p:cNvPr id="5" name="Segnaposto piè di pagina 4"/>
          <p:cNvSpPr>
            <a:spLocks noGrp="1"/>
          </p:cNvSpPr>
          <p:nvPr>
            <p:ph type="ftr" sz="quarter" idx="11"/>
          </p:nvPr>
        </p:nvSpPr>
        <p:spPr/>
        <p:txBody>
          <a:bodyPr/>
          <a:lstStyle/>
          <a:p>
            <a:r>
              <a:rPr lang="it-IT" smtClean="0"/>
              <a:t>Datos Abiertos. @pane_juan</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29/10/2015</a:t>
            </a:r>
            <a:endParaRPr lang="it-IT"/>
          </a:p>
        </p:txBody>
      </p:sp>
      <p:sp>
        <p:nvSpPr>
          <p:cNvPr id="5" name="Segnaposto piè di pagina 4"/>
          <p:cNvSpPr>
            <a:spLocks noGrp="1"/>
          </p:cNvSpPr>
          <p:nvPr>
            <p:ph type="ftr" sz="quarter" idx="11"/>
          </p:nvPr>
        </p:nvSpPr>
        <p:spPr/>
        <p:txBody>
          <a:bodyPr/>
          <a:lstStyle/>
          <a:p>
            <a:r>
              <a:rPr lang="it-IT" smtClean="0"/>
              <a:t>Datos Abiertos. @pane_juan</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29/10/2015</a:t>
            </a:r>
            <a:endParaRPr lang="it-IT"/>
          </a:p>
        </p:txBody>
      </p:sp>
      <p:sp>
        <p:nvSpPr>
          <p:cNvPr id="5" name="Segnaposto piè di pagina 4"/>
          <p:cNvSpPr>
            <a:spLocks noGrp="1"/>
          </p:cNvSpPr>
          <p:nvPr>
            <p:ph type="ftr" sz="quarter" idx="11"/>
          </p:nvPr>
        </p:nvSpPr>
        <p:spPr/>
        <p:txBody>
          <a:bodyPr/>
          <a:lstStyle/>
          <a:p>
            <a:r>
              <a:rPr lang="it-IT" smtClean="0"/>
              <a:t>Datos Abiertos. @pane_juan</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29/10/2015</a:t>
            </a:r>
            <a:endParaRPr lang="it-IT"/>
          </a:p>
        </p:txBody>
      </p:sp>
      <p:sp>
        <p:nvSpPr>
          <p:cNvPr id="5" name="Segnaposto piè di pagina 4"/>
          <p:cNvSpPr>
            <a:spLocks noGrp="1"/>
          </p:cNvSpPr>
          <p:nvPr>
            <p:ph type="ftr" sz="quarter" idx="11"/>
          </p:nvPr>
        </p:nvSpPr>
        <p:spPr/>
        <p:txBody>
          <a:bodyPr/>
          <a:lstStyle/>
          <a:p>
            <a:r>
              <a:rPr lang="it-IT" smtClean="0"/>
              <a:t>Datos Abiertos. @pane_juan</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29/10/2015</a:t>
            </a:r>
            <a:endParaRPr lang="it-IT"/>
          </a:p>
        </p:txBody>
      </p:sp>
      <p:sp>
        <p:nvSpPr>
          <p:cNvPr id="6" name="Segnaposto piè di pagina 5"/>
          <p:cNvSpPr>
            <a:spLocks noGrp="1"/>
          </p:cNvSpPr>
          <p:nvPr>
            <p:ph type="ftr" sz="quarter" idx="11"/>
          </p:nvPr>
        </p:nvSpPr>
        <p:spPr/>
        <p:txBody>
          <a:bodyPr/>
          <a:lstStyle/>
          <a:p>
            <a:r>
              <a:rPr lang="it-IT" smtClean="0"/>
              <a:t>Datos Abiertos. @pane_juan</a:t>
            </a:r>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29/10/2015</a:t>
            </a:r>
            <a:endParaRPr lang="it-IT"/>
          </a:p>
        </p:txBody>
      </p:sp>
      <p:sp>
        <p:nvSpPr>
          <p:cNvPr id="8" name="Segnaposto piè di pagina 7"/>
          <p:cNvSpPr>
            <a:spLocks noGrp="1"/>
          </p:cNvSpPr>
          <p:nvPr>
            <p:ph type="ftr" sz="quarter" idx="11"/>
          </p:nvPr>
        </p:nvSpPr>
        <p:spPr/>
        <p:txBody>
          <a:bodyPr/>
          <a:lstStyle/>
          <a:p>
            <a:r>
              <a:rPr lang="it-IT" smtClean="0"/>
              <a:t>Datos Abiertos. @pane_juan</a:t>
            </a:r>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lang="it-IT" sz="2800" b="1" kern="1200" smtClean="0">
                <a:solidFill>
                  <a:srgbClr val="595959"/>
                </a:solidFill>
                <a:latin typeface="Calibri"/>
                <a:ea typeface="Calibri"/>
                <a:cs typeface="Calibri"/>
              </a:defRPr>
            </a:lvl1p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r>
              <a:rPr lang="it-IT" smtClean="0"/>
              <a:t>29/10/2015</a:t>
            </a:r>
            <a:endParaRPr lang="it-IT"/>
          </a:p>
        </p:txBody>
      </p:sp>
      <p:sp>
        <p:nvSpPr>
          <p:cNvPr id="4" name="Segnaposto piè di pagina 3"/>
          <p:cNvSpPr>
            <a:spLocks noGrp="1"/>
          </p:cNvSpPr>
          <p:nvPr>
            <p:ph type="ftr" sz="quarter" idx="11"/>
          </p:nvPr>
        </p:nvSpPr>
        <p:spPr/>
        <p:txBody>
          <a:bodyPr/>
          <a:lstStyle/>
          <a:p>
            <a:r>
              <a:rPr lang="it-IT" smtClean="0"/>
              <a:t>Datos Abiertos. @pane_juan</a:t>
            </a:r>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29/10/2015</a:t>
            </a:r>
            <a:endParaRPr lang="it-IT"/>
          </a:p>
        </p:txBody>
      </p:sp>
      <p:sp>
        <p:nvSpPr>
          <p:cNvPr id="3" name="Segnaposto piè di pagina 2"/>
          <p:cNvSpPr>
            <a:spLocks noGrp="1"/>
          </p:cNvSpPr>
          <p:nvPr>
            <p:ph type="ftr" sz="quarter" idx="11"/>
          </p:nvPr>
        </p:nvSpPr>
        <p:spPr/>
        <p:txBody>
          <a:bodyPr/>
          <a:lstStyle/>
          <a:p>
            <a:r>
              <a:rPr lang="it-IT" smtClean="0"/>
              <a:t>Datos Abiertos. @pane_juan</a:t>
            </a:r>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29/10/2015</a:t>
            </a:r>
            <a:endParaRPr lang="it-IT"/>
          </a:p>
        </p:txBody>
      </p:sp>
      <p:sp>
        <p:nvSpPr>
          <p:cNvPr id="6" name="Segnaposto piè di pagina 5"/>
          <p:cNvSpPr>
            <a:spLocks noGrp="1"/>
          </p:cNvSpPr>
          <p:nvPr>
            <p:ph type="ftr" sz="quarter" idx="11"/>
          </p:nvPr>
        </p:nvSpPr>
        <p:spPr/>
        <p:txBody>
          <a:bodyPr/>
          <a:lstStyle/>
          <a:p>
            <a:r>
              <a:rPr lang="it-IT" smtClean="0"/>
              <a:t>Datos Abiertos. @pane_juan</a:t>
            </a:r>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29/10/2015</a:t>
            </a:r>
            <a:endParaRPr lang="it-IT"/>
          </a:p>
        </p:txBody>
      </p:sp>
      <p:sp>
        <p:nvSpPr>
          <p:cNvPr id="6" name="Segnaposto piè di pagina 5"/>
          <p:cNvSpPr>
            <a:spLocks noGrp="1"/>
          </p:cNvSpPr>
          <p:nvPr>
            <p:ph type="ftr" sz="quarter" idx="11"/>
          </p:nvPr>
        </p:nvSpPr>
        <p:spPr/>
        <p:txBody>
          <a:bodyPr/>
          <a:lstStyle/>
          <a:p>
            <a:r>
              <a:rPr lang="it-IT" smtClean="0"/>
              <a:t>Datos Abiertos. @pane_juan</a:t>
            </a:r>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592267"/>
            <a:ext cx="1090464" cy="22110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29/10/2015</a:t>
            </a:r>
            <a:endParaRPr lang="it-IT" dirty="0"/>
          </a:p>
        </p:txBody>
      </p:sp>
      <p:sp>
        <p:nvSpPr>
          <p:cNvPr id="5" name="Segnaposto piè di pagina 4"/>
          <p:cNvSpPr>
            <a:spLocks noGrp="1"/>
          </p:cNvSpPr>
          <p:nvPr>
            <p:ph type="ftr" sz="quarter" idx="3"/>
          </p:nvPr>
        </p:nvSpPr>
        <p:spPr>
          <a:xfrm>
            <a:off x="2195736" y="6592267"/>
            <a:ext cx="4752528" cy="22110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Datos Abiertos. @pane_juan</a:t>
            </a:r>
            <a:endParaRPr lang="it-IT" dirty="0"/>
          </a:p>
        </p:txBody>
      </p:sp>
      <p:sp>
        <p:nvSpPr>
          <p:cNvPr id="6" name="Segnaposto numero diapositiva 5"/>
          <p:cNvSpPr>
            <a:spLocks noGrp="1"/>
          </p:cNvSpPr>
          <p:nvPr>
            <p:ph type="sldNum" sz="quarter" idx="4"/>
          </p:nvPr>
        </p:nvSpPr>
        <p:spPr>
          <a:xfrm>
            <a:off x="7884368" y="6592267"/>
            <a:ext cx="802432" cy="221109"/>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a:t>
            </a:fld>
            <a:endParaRPr lang="it-IT"/>
          </a:p>
        </p:txBody>
      </p:sp>
      <p:pic>
        <p:nvPicPr>
          <p:cNvPr id="7" name="Picture 2" descr="https://licensebuttons.net/l/by/4.0/88x31.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47664" y="6597352"/>
            <a:ext cx="648072" cy="22829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lang="it-IT" sz="2800" b="1" kern="1200" dirty="0" smtClean="0">
          <a:solidFill>
            <a:srgbClr val="595959"/>
          </a:solidFill>
          <a:latin typeface="Calibri"/>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5stardata.inf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cyber.law.harvard.edu/cx/sites/cx/images/Map1.png" TargetMode="Externa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www.opengovpartnership.or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pen-contracting.or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ntrataciones.gov.py/datos"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visualizaciones.datos.org.py/top-adjudicacione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opendata.pol.una.py/dncp"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prescribinganalytics.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oo.gl/TKTWSs" TargetMode="External"/><Relationship Id="rId2" Type="http://schemas.openxmlformats.org/officeDocument/2006/relationships/hyperlink" Target="http://openspending.org/"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contrataciones.gov.py/datos/visualizaciones/contratos"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hyperlink" Target="https://www.contrataciones.gov.py/datos"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PY" b="0" dirty="0"/>
              <a:t>¿Cuál es el rol de los datos abiertos en las compras públicas</a:t>
            </a:r>
            <a:r>
              <a:rPr lang="es-PY" b="0" dirty="0" smtClean="0"/>
              <a:t>?</a:t>
            </a:r>
            <a:endParaRPr lang="es-PY" dirty="0"/>
          </a:p>
        </p:txBody>
      </p:sp>
      <p:sp>
        <p:nvSpPr>
          <p:cNvPr id="3" name="Subtitle 2"/>
          <p:cNvSpPr>
            <a:spLocks noGrp="1"/>
          </p:cNvSpPr>
          <p:nvPr>
            <p:ph type="subTitle" idx="1"/>
          </p:nvPr>
        </p:nvSpPr>
        <p:spPr/>
        <p:txBody>
          <a:bodyPr/>
          <a:lstStyle/>
          <a:p>
            <a:r>
              <a:rPr lang="es-PY" dirty="0" smtClean="0"/>
              <a:t>Juan Pane</a:t>
            </a:r>
            <a:endParaRPr lang="es-PY" dirty="0"/>
          </a:p>
        </p:txBody>
      </p:sp>
      <p:sp>
        <p:nvSpPr>
          <p:cNvPr id="4" name="Date Placeholder 3"/>
          <p:cNvSpPr>
            <a:spLocks noGrp="1"/>
          </p:cNvSpPr>
          <p:nvPr>
            <p:ph type="dt" sz="half" idx="10"/>
          </p:nvPr>
        </p:nvSpPr>
        <p:spPr/>
        <p:txBody>
          <a:bodyPr/>
          <a:lstStyle/>
          <a:p>
            <a:r>
              <a:rPr lang="it-IT" smtClean="0"/>
              <a:t>29/10/2015</a:t>
            </a:r>
            <a:endParaRPr lang="it-IT"/>
          </a:p>
        </p:txBody>
      </p:sp>
      <p:sp>
        <p:nvSpPr>
          <p:cNvPr id="5" name="Footer Placeholder 4"/>
          <p:cNvSpPr>
            <a:spLocks noGrp="1"/>
          </p:cNvSpPr>
          <p:nvPr>
            <p:ph type="ftr" sz="quarter" idx="11"/>
          </p:nvPr>
        </p:nvSpPr>
        <p:spPr/>
        <p:txBody>
          <a:bodyPr/>
          <a:lstStyle/>
          <a:p>
            <a:r>
              <a:rPr lang="it-IT" smtClean="0"/>
              <a:t>Datos Abiertos. @pane_juan</a:t>
            </a:r>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1</a:t>
            </a:fld>
            <a:endParaRPr lang="it-IT"/>
          </a:p>
        </p:txBody>
      </p:sp>
      <p:pic>
        <p:nvPicPr>
          <p:cNvPr id="7" name="Picture 2" descr="D:\ikke\projects\Programa de Democracia Y Gobernabilidad\Datos Abiertos\Presentaciones\imagenes\datos-abiertos-nue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74121"/>
            <a:ext cx="6838951" cy="109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35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5300" y="274638"/>
            <a:ext cx="89154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800" b="1" dirty="0">
                <a:solidFill>
                  <a:srgbClr val="595959"/>
                </a:solidFill>
                <a:latin typeface="Calibri"/>
                <a:ea typeface="Calibri"/>
                <a:cs typeface="Calibri"/>
              </a:rPr>
              <a:t>Estándar: Datos</a:t>
            </a:r>
            <a:r>
              <a:rPr lang="en-US" sz="2800" b="1" dirty="0">
                <a:solidFill>
                  <a:srgbClr val="595959"/>
                </a:solidFill>
                <a:latin typeface="Calibri"/>
                <a:ea typeface="Calibri"/>
                <a:cs typeface="Calibri"/>
              </a:rPr>
              <a:t> a 5 </a:t>
            </a:r>
            <a:r>
              <a:rPr lang="es-PY" sz="2800" b="1" dirty="0">
                <a:solidFill>
                  <a:srgbClr val="595959"/>
                </a:solidFill>
                <a:latin typeface="Calibri"/>
                <a:ea typeface="Calibri"/>
                <a:cs typeface="Calibri"/>
              </a:rPr>
              <a:t>Estrellas</a:t>
            </a:r>
            <a:r>
              <a:rPr lang="en-US" dirty="0" smtClean="0"/>
              <a:t> </a:t>
            </a:r>
            <a:r>
              <a:rPr lang="en-US" sz="1800" dirty="0">
                <a:solidFill>
                  <a:srgbClr val="595959"/>
                </a:solidFill>
                <a:latin typeface="Calibri"/>
                <a:ea typeface="Calibri"/>
                <a:cs typeface="Calibri"/>
              </a:rPr>
              <a:t>(Tim Berners-Lee)</a:t>
            </a:r>
            <a:endParaRPr lang="it-IT" sz="1800" dirty="0">
              <a:solidFill>
                <a:srgbClr val="595959"/>
              </a:solidFill>
              <a:latin typeface="Calibri"/>
              <a:ea typeface="Calibri"/>
              <a:cs typeface="Calibri"/>
            </a:endParaRPr>
          </a:p>
        </p:txBody>
      </p:sp>
      <p:sp>
        <p:nvSpPr>
          <p:cNvPr id="5" name="Rectangle 4"/>
          <p:cNvSpPr/>
          <p:nvPr/>
        </p:nvSpPr>
        <p:spPr>
          <a:xfrm>
            <a:off x="4072118" y="5832347"/>
            <a:ext cx="1761764" cy="307777"/>
          </a:xfrm>
          <a:prstGeom prst="rect">
            <a:avLst/>
          </a:prstGeom>
        </p:spPr>
        <p:txBody>
          <a:bodyPr wrap="none">
            <a:spAutoFit/>
          </a:bodyPr>
          <a:lstStyle/>
          <a:p>
            <a:r>
              <a:rPr lang="it-IT" sz="1400" u="sng" dirty="0">
                <a:hlinkClick r:id="rId2"/>
              </a:rPr>
              <a:t>http://5stardata.info/</a:t>
            </a:r>
            <a:endParaRPr lang="it-IT" sz="1400" dirty="0"/>
          </a:p>
        </p:txBody>
      </p:sp>
      <p:pic>
        <p:nvPicPr>
          <p:cNvPr id="6" name="Picture 2" descr="5-star steps by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600" y="1412776"/>
            <a:ext cx="7144801" cy="4419571"/>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it-IT" smtClean="0"/>
              <a:t>29/10/2015</a:t>
            </a:r>
            <a:endParaRPr lang="it-IT"/>
          </a:p>
        </p:txBody>
      </p:sp>
      <p:sp>
        <p:nvSpPr>
          <p:cNvPr id="8" name="Footer Placeholder 7"/>
          <p:cNvSpPr>
            <a:spLocks noGrp="1"/>
          </p:cNvSpPr>
          <p:nvPr>
            <p:ph type="ftr" sz="quarter" idx="11"/>
          </p:nvPr>
        </p:nvSpPr>
        <p:spPr/>
        <p:txBody>
          <a:bodyPr/>
          <a:lstStyle/>
          <a:p>
            <a:r>
              <a:rPr lang="it-IT" smtClean="0"/>
              <a:t>Datos Abiertos. @pane_juan</a:t>
            </a:r>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10</a:t>
            </a:fld>
            <a:endParaRPr lang="it-IT"/>
          </a:p>
        </p:txBody>
      </p:sp>
      <p:sp>
        <p:nvSpPr>
          <p:cNvPr id="10" name="Right Arrow 9"/>
          <p:cNvSpPr/>
          <p:nvPr/>
        </p:nvSpPr>
        <p:spPr>
          <a:xfrm rot="19845679">
            <a:off x="420032" y="2252196"/>
            <a:ext cx="4032448"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smtClean="0"/>
              <a:t>Costo</a:t>
            </a:r>
            <a:endParaRPr lang="es-PY" b="1" dirty="0"/>
          </a:p>
        </p:txBody>
      </p:sp>
    </p:spTree>
    <p:extLst>
      <p:ext uri="{BB962C8B-B14F-4D97-AF65-F5344CB8AC3E}">
        <p14:creationId xmlns:p14="http://schemas.microsoft.com/office/powerpoint/2010/main" val="163731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29/10/2015</a:t>
            </a:r>
            <a:endParaRPr lang="it-IT"/>
          </a:p>
        </p:txBody>
      </p:sp>
      <p:sp>
        <p:nvSpPr>
          <p:cNvPr id="4" name="Footer Placeholder 3"/>
          <p:cNvSpPr>
            <a:spLocks noGrp="1"/>
          </p:cNvSpPr>
          <p:nvPr>
            <p:ph type="ftr" sz="quarter" idx="11"/>
          </p:nvPr>
        </p:nvSpPr>
        <p:spPr/>
        <p:txBody>
          <a:bodyPr/>
          <a:lstStyle/>
          <a:p>
            <a:r>
              <a:rPr lang="it-IT" smtClean="0"/>
              <a:t>Datos Abiertos. @pane_juan</a:t>
            </a:r>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11</a:t>
            </a:fld>
            <a:endParaRPr lang="it-IT"/>
          </a:p>
        </p:txBody>
      </p:sp>
      <p:sp>
        <p:nvSpPr>
          <p:cNvPr id="7" name="Content Placeholder 2"/>
          <p:cNvSpPr txBox="1">
            <a:spLocks/>
          </p:cNvSpPr>
          <p:nvPr/>
        </p:nvSpPr>
        <p:spPr>
          <a:xfrm>
            <a:off x="114300" y="1052736"/>
            <a:ext cx="8915400" cy="4857405"/>
          </a:xfrm>
          <a:prstGeom prst="rect">
            <a:avLst/>
          </a:prstGeom>
        </p:spPr>
        <p:txBody>
          <a:bodyPr>
            <a:norm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a:r>
              <a:rPr lang="es-PY" sz="6000" b="1" dirty="0">
                <a:solidFill>
                  <a:srgbClr val="595959"/>
                </a:solidFill>
                <a:latin typeface="Calibri"/>
                <a:ea typeface="Calibri"/>
                <a:cs typeface="Calibri"/>
              </a:rPr>
              <a:t>Información </a:t>
            </a:r>
          </a:p>
          <a:p>
            <a:pPr algn="ctr"/>
            <a:r>
              <a:rPr lang="es-PY" sz="6000" b="1" dirty="0">
                <a:solidFill>
                  <a:srgbClr val="595959"/>
                </a:solidFill>
                <a:latin typeface="Calibri"/>
                <a:ea typeface="Calibri"/>
                <a:cs typeface="Calibri"/>
              </a:rPr>
              <a:t>públicamente disponible</a:t>
            </a:r>
          </a:p>
          <a:p>
            <a:pPr algn="ctr"/>
            <a:r>
              <a:rPr lang="en-US" sz="9600" b="1" dirty="0">
                <a:solidFill>
                  <a:srgbClr val="FF0000"/>
                </a:solidFill>
                <a:latin typeface="Calibri"/>
                <a:ea typeface="Calibri"/>
                <a:cs typeface="Calibri"/>
              </a:rPr>
              <a:t>≠</a:t>
            </a:r>
            <a:endParaRPr lang="it-IT" sz="6000" b="1" dirty="0">
              <a:solidFill>
                <a:srgbClr val="FF0000"/>
              </a:solidFill>
              <a:latin typeface="Calibri"/>
              <a:ea typeface="Calibri"/>
              <a:cs typeface="Calibri"/>
            </a:endParaRPr>
          </a:p>
        </p:txBody>
      </p:sp>
      <p:pic>
        <p:nvPicPr>
          <p:cNvPr id="8" name="Picture 2" descr="D:\ikke\projects\Programa de Democracia Y Gobernabilidad\Datos Abiertos\Presentaciones\imagenes\datos-abiertos-nue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420269"/>
            <a:ext cx="6838950" cy="109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42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yber.law.harvard.edu/cx/sites/cx/images/Map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6472" y="908720"/>
            <a:ext cx="9018165" cy="533539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274638"/>
            <a:ext cx="8229600" cy="850106"/>
          </a:xfrm>
          <a:noFill/>
          <a:ln>
            <a:noFill/>
          </a:ln>
        </p:spPr>
        <p:txBody>
          <a:bodyPr lIns="91425" tIns="45700" rIns="91425" bIns="45700" anchor="ctr" anchorCtr="0">
            <a:noAutofit/>
          </a:bodyPr>
          <a:lstStyle/>
          <a:p>
            <a:pPr>
              <a:buSzPct val="25000"/>
            </a:pPr>
            <a:r>
              <a:rPr lang="en-US" sz="2800" b="1" dirty="0" err="1" smtClean="0">
                <a:solidFill>
                  <a:srgbClr val="595959"/>
                </a:solidFill>
                <a:latin typeface="Calibri"/>
                <a:ea typeface="Calibri"/>
                <a:cs typeface="Calibri"/>
              </a:rPr>
              <a:t>Países</a:t>
            </a:r>
            <a:r>
              <a:rPr lang="en-US" sz="2800" b="1" dirty="0" smtClean="0">
                <a:solidFill>
                  <a:srgbClr val="595959"/>
                </a:solidFill>
                <a:latin typeface="Calibri"/>
                <a:ea typeface="Calibri"/>
                <a:cs typeface="Calibri"/>
              </a:rPr>
              <a:t> </a:t>
            </a:r>
            <a:r>
              <a:rPr lang="en-US" sz="2800" b="1" dirty="0" err="1" smtClean="0">
                <a:solidFill>
                  <a:srgbClr val="595959"/>
                </a:solidFill>
                <a:latin typeface="Calibri"/>
                <a:ea typeface="Calibri"/>
                <a:cs typeface="Calibri"/>
              </a:rPr>
              <a:t>signatarios</a:t>
            </a:r>
            <a:r>
              <a:rPr lang="en-US" sz="2800" b="1" dirty="0" smtClean="0">
                <a:solidFill>
                  <a:srgbClr val="595959"/>
                </a:solidFill>
                <a:latin typeface="Calibri"/>
                <a:ea typeface="Calibri"/>
                <a:cs typeface="Calibri"/>
              </a:rPr>
              <a:t> de la </a:t>
            </a:r>
            <a:r>
              <a:rPr lang="en-US" sz="2800" b="1" dirty="0" err="1" smtClean="0">
                <a:solidFill>
                  <a:srgbClr val="595959"/>
                </a:solidFill>
                <a:latin typeface="Calibri"/>
                <a:ea typeface="Calibri"/>
                <a:cs typeface="Calibri"/>
              </a:rPr>
              <a:t>convención</a:t>
            </a:r>
            <a:r>
              <a:rPr lang="en-US" sz="2800" b="1" dirty="0" smtClean="0">
                <a:solidFill>
                  <a:srgbClr val="595959"/>
                </a:solidFill>
                <a:latin typeface="Calibri"/>
                <a:ea typeface="Calibri"/>
                <a:cs typeface="Calibri"/>
              </a:rPr>
              <a:t> de </a:t>
            </a:r>
            <a:r>
              <a:rPr lang="en-US" sz="2800" b="1" dirty="0" err="1" smtClean="0">
                <a:solidFill>
                  <a:srgbClr val="595959"/>
                </a:solidFill>
                <a:latin typeface="Calibri"/>
                <a:ea typeface="Calibri"/>
                <a:cs typeface="Calibri"/>
              </a:rPr>
              <a:t>Berna</a:t>
            </a:r>
            <a:r>
              <a:rPr lang="en-US" sz="2800" b="1" dirty="0">
                <a:solidFill>
                  <a:srgbClr val="595959"/>
                </a:solidFill>
                <a:latin typeface="Calibri"/>
                <a:ea typeface="Calibri"/>
                <a:cs typeface="Calibri"/>
              </a:rPr>
              <a:t> </a:t>
            </a:r>
          </a:p>
        </p:txBody>
      </p:sp>
      <p:sp>
        <p:nvSpPr>
          <p:cNvPr id="3" name="Rectangle 2"/>
          <p:cNvSpPr/>
          <p:nvPr/>
        </p:nvSpPr>
        <p:spPr>
          <a:xfrm>
            <a:off x="5244461" y="6244118"/>
            <a:ext cx="3870176" cy="261610"/>
          </a:xfrm>
          <a:prstGeom prst="rect">
            <a:avLst/>
          </a:prstGeom>
        </p:spPr>
        <p:txBody>
          <a:bodyPr wrap="square">
            <a:spAutoFit/>
          </a:bodyPr>
          <a:lstStyle/>
          <a:p>
            <a:r>
              <a:rPr lang="es-PY" sz="1100" dirty="0">
                <a:hlinkClick r:id="rId3"/>
              </a:rPr>
              <a:t>http://</a:t>
            </a:r>
            <a:r>
              <a:rPr lang="es-PY" sz="1100" dirty="0" smtClean="0">
                <a:hlinkClick r:id="rId3"/>
              </a:rPr>
              <a:t>cyber.law.harvard.edu/cx/sites/cx/images/Map1.png</a:t>
            </a:r>
            <a:r>
              <a:rPr lang="es-PY" sz="1100" dirty="0" smtClean="0"/>
              <a:t> </a:t>
            </a:r>
            <a:endParaRPr lang="es-PY" sz="1100" dirty="0"/>
          </a:p>
        </p:txBody>
      </p:sp>
      <p:pic>
        <p:nvPicPr>
          <p:cNvPr id="5124" name="Picture 4" descr="https://upload.wikimedia.org/wikipedia/commons/thumb/b/b0/Copyright.svg/170px-Copyrigh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188640"/>
            <a:ext cx="1008111" cy="1008112"/>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it-IT" smtClean="0"/>
              <a:t>29/10/2015</a:t>
            </a:r>
            <a:endParaRPr lang="it-IT"/>
          </a:p>
        </p:txBody>
      </p:sp>
      <p:sp>
        <p:nvSpPr>
          <p:cNvPr id="7" name="Footer Placeholder 6"/>
          <p:cNvSpPr>
            <a:spLocks noGrp="1"/>
          </p:cNvSpPr>
          <p:nvPr>
            <p:ph type="ftr" sz="quarter" idx="11"/>
          </p:nvPr>
        </p:nvSpPr>
        <p:spPr/>
        <p:txBody>
          <a:bodyPr/>
          <a:lstStyle/>
          <a:p>
            <a:r>
              <a:rPr lang="it-IT" smtClean="0"/>
              <a:t>Datos Abiertos. @pane_juan</a:t>
            </a:r>
            <a:endParaRPr lang="it-IT"/>
          </a:p>
        </p:txBody>
      </p:sp>
      <p:sp>
        <p:nvSpPr>
          <p:cNvPr id="8" name="Slide Number Placeholder 7"/>
          <p:cNvSpPr>
            <a:spLocks noGrp="1"/>
          </p:cNvSpPr>
          <p:nvPr>
            <p:ph type="sldNum" sz="quarter" idx="12"/>
          </p:nvPr>
        </p:nvSpPr>
        <p:spPr/>
        <p:txBody>
          <a:bodyPr/>
          <a:lstStyle/>
          <a:p>
            <a:fld id="{E7A41E1B-4F70-4964-A407-84C68BE8251C}" type="slidenum">
              <a:rPr lang="it-IT" smtClean="0"/>
              <a:t>12</a:t>
            </a:fld>
            <a:endParaRPr lang="it-IT"/>
          </a:p>
        </p:txBody>
      </p:sp>
    </p:spTree>
    <p:extLst>
      <p:ext uri="{BB962C8B-B14F-4D97-AF65-F5344CB8AC3E}">
        <p14:creationId xmlns:p14="http://schemas.microsoft.com/office/powerpoint/2010/main" val="2363504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US" smtClean="0"/>
              <a:t>13</a:t>
            </a:fld>
            <a:endParaRPr lang="en-US"/>
          </a:p>
        </p:txBody>
      </p:sp>
      <p:sp>
        <p:nvSpPr>
          <p:cNvPr id="4" name="Title 1"/>
          <p:cNvSpPr>
            <a:spLocks noGrp="1"/>
          </p:cNvSpPr>
          <p:nvPr>
            <p:ph type="title"/>
          </p:nvPr>
        </p:nvSpPr>
        <p:spPr>
          <a:xfrm>
            <a:off x="457200" y="274638"/>
            <a:ext cx="8229600" cy="850106"/>
          </a:xfrm>
          <a:noFill/>
          <a:ln>
            <a:noFill/>
          </a:ln>
        </p:spPr>
        <p:txBody>
          <a:bodyPr lIns="91425" tIns="45700" rIns="91425" bIns="45700" anchor="ctr" anchorCtr="0">
            <a:noAutofit/>
          </a:bodyPr>
          <a:lstStyle/>
          <a:p>
            <a:pPr>
              <a:buSzPct val="25000"/>
            </a:pPr>
            <a:r>
              <a:rPr lang="en-US" sz="2800" b="1" dirty="0" err="1">
                <a:solidFill>
                  <a:srgbClr val="595959"/>
                </a:solidFill>
                <a:latin typeface="Calibri"/>
                <a:ea typeface="Calibri"/>
                <a:cs typeface="Calibri"/>
              </a:rPr>
              <a:t>Datos</a:t>
            </a:r>
            <a:r>
              <a:rPr lang="en-US" sz="2800" b="1" dirty="0">
                <a:solidFill>
                  <a:srgbClr val="595959"/>
                </a:solidFill>
                <a:latin typeface="Calibri"/>
                <a:ea typeface="Calibri"/>
                <a:cs typeface="Calibri"/>
              </a:rPr>
              <a:t> </a:t>
            </a:r>
            <a:r>
              <a:rPr lang="en-US" sz="2800" b="1" dirty="0" err="1">
                <a:solidFill>
                  <a:srgbClr val="595959"/>
                </a:solidFill>
                <a:latin typeface="Calibri"/>
                <a:ea typeface="Calibri"/>
                <a:cs typeface="Calibri"/>
              </a:rPr>
              <a:t>Abiertos</a:t>
            </a:r>
            <a:r>
              <a:rPr lang="en-US" sz="2800" b="1" dirty="0">
                <a:solidFill>
                  <a:srgbClr val="595959"/>
                </a:solidFill>
                <a:latin typeface="Calibri"/>
                <a:ea typeface="Calibri"/>
                <a:cs typeface="Calibri"/>
              </a:rPr>
              <a:t> </a:t>
            </a:r>
            <a:r>
              <a:rPr lang="en-US" sz="2800" b="1" dirty="0" err="1">
                <a:solidFill>
                  <a:srgbClr val="595959"/>
                </a:solidFill>
                <a:latin typeface="Calibri"/>
                <a:ea typeface="Calibri"/>
                <a:cs typeface="Calibri"/>
              </a:rPr>
              <a:t>Gubernamentales</a:t>
            </a:r>
            <a:endParaRPr lang="en-US" sz="2800" b="1" dirty="0">
              <a:solidFill>
                <a:srgbClr val="595959"/>
              </a:solidFill>
              <a:latin typeface="Calibri"/>
              <a:ea typeface="Calibri"/>
              <a:cs typeface="Calibri"/>
            </a:endParaRPr>
          </a:p>
        </p:txBody>
      </p:sp>
      <p:sp>
        <p:nvSpPr>
          <p:cNvPr id="5" name="Oval 4"/>
          <p:cNvSpPr/>
          <p:nvPr/>
        </p:nvSpPr>
        <p:spPr>
          <a:xfrm>
            <a:off x="2843808" y="1052736"/>
            <a:ext cx="3251438" cy="3240360"/>
          </a:xfrm>
          <a:prstGeom prst="ellipse">
            <a:avLst/>
          </a:prstGeom>
          <a:gradFill>
            <a:gsLst>
              <a:gs pos="0">
                <a:schemeClr val="accent5">
                  <a:shade val="51000"/>
                  <a:satMod val="130000"/>
                  <a:alpha val="40000"/>
                </a:schemeClr>
              </a:gs>
              <a:gs pos="80000">
                <a:schemeClr val="accent5">
                  <a:shade val="93000"/>
                  <a:satMod val="130000"/>
                  <a:alpha val="40000"/>
                </a:schemeClr>
              </a:gs>
              <a:gs pos="100000">
                <a:schemeClr val="accent5">
                  <a:shade val="94000"/>
                  <a:satMod val="135000"/>
                  <a:alpha val="40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6" name="Oval 5"/>
          <p:cNvSpPr/>
          <p:nvPr/>
        </p:nvSpPr>
        <p:spPr>
          <a:xfrm>
            <a:off x="3707904" y="2564904"/>
            <a:ext cx="3251438" cy="3240360"/>
          </a:xfrm>
          <a:prstGeom prst="ellipse">
            <a:avLst/>
          </a:prstGeom>
          <a:gradFill>
            <a:gsLst>
              <a:gs pos="0">
                <a:schemeClr val="accent3">
                  <a:shade val="51000"/>
                  <a:satMod val="130000"/>
                  <a:alpha val="40000"/>
                </a:schemeClr>
              </a:gs>
              <a:gs pos="80000">
                <a:schemeClr val="accent3">
                  <a:shade val="93000"/>
                  <a:satMod val="130000"/>
                  <a:alpha val="40000"/>
                </a:schemeClr>
              </a:gs>
              <a:gs pos="100000">
                <a:schemeClr val="accent3">
                  <a:shade val="94000"/>
                  <a:satMod val="135000"/>
                  <a:alpha val="4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sp>
        <p:nvSpPr>
          <p:cNvPr id="7" name="Oval 6"/>
          <p:cNvSpPr/>
          <p:nvPr/>
        </p:nvSpPr>
        <p:spPr>
          <a:xfrm>
            <a:off x="1979712" y="2564904"/>
            <a:ext cx="3251438" cy="3240360"/>
          </a:xfrm>
          <a:prstGeom prst="ellipse">
            <a:avLst/>
          </a:prstGeom>
          <a:gradFill>
            <a:gsLst>
              <a:gs pos="0">
                <a:schemeClr val="accent6">
                  <a:shade val="51000"/>
                  <a:satMod val="130000"/>
                  <a:alpha val="40000"/>
                </a:schemeClr>
              </a:gs>
              <a:gs pos="80000">
                <a:schemeClr val="accent6">
                  <a:shade val="93000"/>
                  <a:satMod val="130000"/>
                  <a:alpha val="40000"/>
                </a:schemeClr>
              </a:gs>
              <a:gs pos="100000">
                <a:schemeClr val="accent6">
                  <a:shade val="94000"/>
                  <a:satMod val="135000"/>
                  <a:alpha val="40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8" name="TextBox 7"/>
          <p:cNvSpPr txBox="1"/>
          <p:nvPr/>
        </p:nvSpPr>
        <p:spPr>
          <a:xfrm>
            <a:off x="2444995" y="4489956"/>
            <a:ext cx="899157" cy="523220"/>
          </a:xfrm>
          <a:prstGeom prst="rect">
            <a:avLst/>
          </a:prstGeom>
          <a:noFill/>
        </p:spPr>
        <p:txBody>
          <a:bodyPr wrap="none" rtlCol="0">
            <a:spAutoFit/>
          </a:bodyPr>
          <a:lstStyle/>
          <a:p>
            <a:r>
              <a:rPr lang="en-US" sz="2800" b="1" dirty="0" err="1" smtClean="0"/>
              <a:t>Dato</a:t>
            </a:r>
            <a:endParaRPr lang="it-IT" sz="2800" b="1" dirty="0"/>
          </a:p>
        </p:txBody>
      </p:sp>
      <p:sp>
        <p:nvSpPr>
          <p:cNvPr id="9" name="TextBox 8"/>
          <p:cNvSpPr txBox="1"/>
          <p:nvPr/>
        </p:nvSpPr>
        <p:spPr>
          <a:xfrm>
            <a:off x="3840842" y="1556792"/>
            <a:ext cx="1306448" cy="523220"/>
          </a:xfrm>
          <a:prstGeom prst="rect">
            <a:avLst/>
          </a:prstGeom>
          <a:noFill/>
        </p:spPr>
        <p:txBody>
          <a:bodyPr wrap="none" rtlCol="0">
            <a:spAutoFit/>
          </a:bodyPr>
          <a:lstStyle/>
          <a:p>
            <a:r>
              <a:rPr lang="en-US" sz="2800" b="1" dirty="0" err="1" smtClean="0"/>
              <a:t>Abierto</a:t>
            </a:r>
            <a:endParaRPr lang="it-IT" sz="2800" b="1" dirty="0"/>
          </a:p>
        </p:txBody>
      </p:sp>
      <p:sp>
        <p:nvSpPr>
          <p:cNvPr id="10" name="TextBox 9"/>
          <p:cNvSpPr txBox="1"/>
          <p:nvPr/>
        </p:nvSpPr>
        <p:spPr>
          <a:xfrm>
            <a:off x="5236689" y="4489956"/>
            <a:ext cx="1580882" cy="523220"/>
          </a:xfrm>
          <a:prstGeom prst="rect">
            <a:avLst/>
          </a:prstGeom>
          <a:noFill/>
        </p:spPr>
        <p:txBody>
          <a:bodyPr wrap="none" rtlCol="0">
            <a:spAutoFit/>
          </a:bodyPr>
          <a:lstStyle/>
          <a:p>
            <a:r>
              <a:rPr lang="en-US" sz="2800" b="1" dirty="0" err="1" smtClean="0"/>
              <a:t>Gobierno</a:t>
            </a:r>
            <a:endParaRPr lang="it-IT" sz="2800" b="1" dirty="0"/>
          </a:p>
        </p:txBody>
      </p:sp>
      <p:sp>
        <p:nvSpPr>
          <p:cNvPr id="11" name="TextBox 10"/>
          <p:cNvSpPr txBox="1"/>
          <p:nvPr/>
        </p:nvSpPr>
        <p:spPr>
          <a:xfrm>
            <a:off x="4040249" y="3205426"/>
            <a:ext cx="1087862" cy="1015663"/>
          </a:xfrm>
          <a:prstGeom prst="rect">
            <a:avLst/>
          </a:prstGeom>
          <a:noFill/>
        </p:spPr>
        <p:txBody>
          <a:bodyPr wrap="none" rtlCol="0">
            <a:spAutoFit/>
          </a:bodyPr>
          <a:lstStyle/>
          <a:p>
            <a:r>
              <a:rPr lang="en-US" sz="2000" b="1" dirty="0" err="1" smtClean="0"/>
              <a:t>Datos</a:t>
            </a:r>
            <a:endParaRPr lang="en-US" sz="2000" b="1" dirty="0" smtClean="0"/>
          </a:p>
          <a:p>
            <a:r>
              <a:rPr lang="en-US" sz="2000" b="1" dirty="0" err="1" smtClean="0"/>
              <a:t>Abiertos</a:t>
            </a:r>
            <a:endParaRPr lang="en-US" sz="2000" b="1" dirty="0" smtClean="0"/>
          </a:p>
          <a:p>
            <a:r>
              <a:rPr lang="en-US" sz="2000" b="1" dirty="0" err="1" smtClean="0"/>
              <a:t>Gub</a:t>
            </a:r>
            <a:r>
              <a:rPr lang="en-US" sz="2000" b="1" dirty="0" smtClean="0"/>
              <a:t>.</a:t>
            </a:r>
            <a:endParaRPr lang="it-IT" sz="2000" b="1" dirty="0"/>
          </a:p>
        </p:txBody>
      </p:sp>
      <p:sp>
        <p:nvSpPr>
          <p:cNvPr id="12" name="TextBox 11"/>
          <p:cNvSpPr txBox="1"/>
          <p:nvPr/>
        </p:nvSpPr>
        <p:spPr>
          <a:xfrm>
            <a:off x="4904345" y="2708920"/>
            <a:ext cx="1241045" cy="707886"/>
          </a:xfrm>
          <a:prstGeom prst="rect">
            <a:avLst/>
          </a:prstGeom>
          <a:noFill/>
        </p:spPr>
        <p:txBody>
          <a:bodyPr wrap="none" rtlCol="0">
            <a:spAutoFit/>
          </a:bodyPr>
          <a:lstStyle/>
          <a:p>
            <a:r>
              <a:rPr lang="en-US" sz="2000" b="1" dirty="0" err="1" smtClean="0">
                <a:solidFill>
                  <a:schemeClr val="tx1">
                    <a:lumMod val="75000"/>
                    <a:lumOff val="25000"/>
                  </a:schemeClr>
                </a:solidFill>
              </a:rPr>
              <a:t>Gobierno</a:t>
            </a:r>
            <a:r>
              <a:rPr lang="en-US" sz="2000" b="1" dirty="0" smtClean="0">
                <a:solidFill>
                  <a:schemeClr val="tx1">
                    <a:lumMod val="75000"/>
                    <a:lumOff val="25000"/>
                  </a:schemeClr>
                </a:solidFill>
              </a:rPr>
              <a:t> </a:t>
            </a:r>
          </a:p>
          <a:p>
            <a:r>
              <a:rPr lang="en-US" sz="2000" b="1" dirty="0" err="1" smtClean="0">
                <a:solidFill>
                  <a:schemeClr val="tx1">
                    <a:lumMod val="75000"/>
                    <a:lumOff val="25000"/>
                  </a:schemeClr>
                </a:solidFill>
              </a:rPr>
              <a:t>Abierto</a:t>
            </a:r>
            <a:endParaRPr lang="it-IT" sz="2000" b="1" dirty="0">
              <a:solidFill>
                <a:schemeClr val="tx1">
                  <a:lumMod val="75000"/>
                  <a:lumOff val="25000"/>
                </a:schemeClr>
              </a:solidFill>
            </a:endParaRPr>
          </a:p>
        </p:txBody>
      </p:sp>
      <p:sp>
        <p:nvSpPr>
          <p:cNvPr id="13" name="TextBox 12"/>
          <p:cNvSpPr txBox="1"/>
          <p:nvPr/>
        </p:nvSpPr>
        <p:spPr>
          <a:xfrm>
            <a:off x="3043215" y="2708920"/>
            <a:ext cx="1087862" cy="707886"/>
          </a:xfrm>
          <a:prstGeom prst="rect">
            <a:avLst/>
          </a:prstGeom>
          <a:noFill/>
        </p:spPr>
        <p:txBody>
          <a:bodyPr wrap="none" rtlCol="0">
            <a:spAutoFit/>
          </a:bodyPr>
          <a:lstStyle/>
          <a:p>
            <a:r>
              <a:rPr lang="en-US" sz="2000" b="1" dirty="0" err="1" smtClean="0">
                <a:solidFill>
                  <a:schemeClr val="tx1">
                    <a:lumMod val="75000"/>
                    <a:lumOff val="25000"/>
                  </a:schemeClr>
                </a:solidFill>
              </a:rPr>
              <a:t>Datos</a:t>
            </a:r>
            <a:endParaRPr lang="en-US" sz="2000" b="1" dirty="0" smtClean="0">
              <a:solidFill>
                <a:schemeClr val="tx1">
                  <a:lumMod val="75000"/>
                  <a:lumOff val="25000"/>
                </a:schemeClr>
              </a:solidFill>
            </a:endParaRPr>
          </a:p>
          <a:p>
            <a:r>
              <a:rPr lang="en-US" sz="2000" b="1" dirty="0" err="1" smtClean="0">
                <a:solidFill>
                  <a:schemeClr val="tx1">
                    <a:lumMod val="75000"/>
                    <a:lumOff val="25000"/>
                  </a:schemeClr>
                </a:solidFill>
              </a:rPr>
              <a:t>Abiertos</a:t>
            </a:r>
            <a:endParaRPr lang="it-IT" sz="2000" b="1" dirty="0">
              <a:solidFill>
                <a:schemeClr val="tx1">
                  <a:lumMod val="75000"/>
                  <a:lumOff val="25000"/>
                </a:schemeClr>
              </a:solidFill>
            </a:endParaRPr>
          </a:p>
        </p:txBody>
      </p:sp>
      <p:sp>
        <p:nvSpPr>
          <p:cNvPr id="14" name="TextBox 13"/>
          <p:cNvSpPr txBox="1"/>
          <p:nvPr/>
        </p:nvSpPr>
        <p:spPr>
          <a:xfrm>
            <a:off x="4114328" y="4293096"/>
            <a:ext cx="796949" cy="707886"/>
          </a:xfrm>
          <a:prstGeom prst="rect">
            <a:avLst/>
          </a:prstGeom>
          <a:noFill/>
        </p:spPr>
        <p:txBody>
          <a:bodyPr wrap="none" rtlCol="0">
            <a:spAutoFit/>
          </a:bodyPr>
          <a:lstStyle/>
          <a:p>
            <a:r>
              <a:rPr lang="en-US" sz="2000" b="1" dirty="0" err="1" smtClean="0">
                <a:solidFill>
                  <a:schemeClr val="tx1">
                    <a:lumMod val="75000"/>
                    <a:lumOff val="25000"/>
                  </a:schemeClr>
                </a:solidFill>
              </a:rPr>
              <a:t>Datos</a:t>
            </a:r>
            <a:endParaRPr lang="en-US" sz="2000" b="1" dirty="0" smtClean="0">
              <a:solidFill>
                <a:schemeClr val="tx1">
                  <a:lumMod val="75000"/>
                  <a:lumOff val="25000"/>
                </a:schemeClr>
              </a:solidFill>
            </a:endParaRPr>
          </a:p>
          <a:p>
            <a:r>
              <a:rPr lang="en-US" sz="2000" b="1" dirty="0" err="1" smtClean="0">
                <a:solidFill>
                  <a:schemeClr val="tx1">
                    <a:lumMod val="75000"/>
                    <a:lumOff val="25000"/>
                  </a:schemeClr>
                </a:solidFill>
              </a:rPr>
              <a:t>Gub</a:t>
            </a:r>
            <a:r>
              <a:rPr lang="en-US" sz="2000" b="1" dirty="0" smtClean="0">
                <a:solidFill>
                  <a:schemeClr val="tx1">
                    <a:lumMod val="75000"/>
                    <a:lumOff val="25000"/>
                  </a:schemeClr>
                </a:solidFill>
              </a:rPr>
              <a:t>.</a:t>
            </a:r>
            <a:endParaRPr lang="it-IT" sz="2000" b="1" dirty="0">
              <a:solidFill>
                <a:schemeClr val="tx1">
                  <a:lumMod val="75000"/>
                  <a:lumOff val="25000"/>
                </a:schemeClr>
              </a:solidFill>
            </a:endParaRPr>
          </a:p>
        </p:txBody>
      </p:sp>
      <p:sp>
        <p:nvSpPr>
          <p:cNvPr id="15" name="Date Placeholder 14"/>
          <p:cNvSpPr>
            <a:spLocks noGrp="1"/>
          </p:cNvSpPr>
          <p:nvPr>
            <p:ph type="dt" idx="10"/>
          </p:nvPr>
        </p:nvSpPr>
        <p:spPr/>
        <p:txBody>
          <a:bodyPr/>
          <a:lstStyle/>
          <a:p>
            <a:r>
              <a:rPr lang="it-IT" smtClean="0"/>
              <a:t>29/10/2015</a:t>
            </a:r>
            <a:endParaRPr lang="es-PY"/>
          </a:p>
        </p:txBody>
      </p:sp>
      <p:sp>
        <p:nvSpPr>
          <p:cNvPr id="16" name="Footer Placeholder 15"/>
          <p:cNvSpPr>
            <a:spLocks noGrp="1"/>
          </p:cNvSpPr>
          <p:nvPr>
            <p:ph type="ftr" idx="11"/>
          </p:nvPr>
        </p:nvSpPr>
        <p:spPr/>
        <p:txBody>
          <a:bodyPr/>
          <a:lstStyle/>
          <a:p>
            <a:r>
              <a:rPr lang="es-PY" smtClean="0"/>
              <a:t>Datos Abiertos. @pane_juan</a:t>
            </a:r>
            <a:endParaRPr lang="es-PY"/>
          </a:p>
        </p:txBody>
      </p:sp>
    </p:spTree>
    <p:extLst>
      <p:ext uri="{BB962C8B-B14F-4D97-AF65-F5344CB8AC3E}">
        <p14:creationId xmlns:p14="http://schemas.microsoft.com/office/powerpoint/2010/main" val="1295227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73849621"/>
              </p:ext>
            </p:extLst>
          </p:nvPr>
        </p:nvGraphicFramePr>
        <p:xfrm>
          <a:off x="263854" y="1052736"/>
          <a:ext cx="4608086" cy="4465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p Arrow 3"/>
          <p:cNvSpPr/>
          <p:nvPr/>
        </p:nvSpPr>
        <p:spPr>
          <a:xfrm>
            <a:off x="1851863" y="2060848"/>
            <a:ext cx="1459570" cy="3096344"/>
          </a:xfrm>
          <a:prstGeom prst="upArrow">
            <a:avLst>
              <a:gd name="adj1" fmla="val 70533"/>
              <a:gd name="adj2" fmla="val 50000"/>
            </a:avLst>
          </a:prstGeom>
          <a:solidFill>
            <a:schemeClr val="accent5">
              <a:alpha val="51000"/>
            </a:schemeClr>
          </a:solidFill>
        </p:spPr>
        <p:style>
          <a:lnRef idx="3">
            <a:schemeClr val="lt1"/>
          </a:lnRef>
          <a:fillRef idx="1">
            <a:schemeClr val="accent5"/>
          </a:fillRef>
          <a:effectRef idx="1">
            <a:schemeClr val="accent5"/>
          </a:effectRef>
          <a:fontRef idx="minor">
            <a:schemeClr val="lt1"/>
          </a:fontRef>
        </p:style>
        <p:txBody>
          <a:bodyPr vert="vert270" rtlCol="0" anchor="ctr"/>
          <a:lstStyle/>
          <a:p>
            <a:pPr algn="ctr"/>
            <a:r>
              <a:rPr lang="es-PY" sz="3200" dirty="0" smtClean="0">
                <a:effectLst>
                  <a:outerShdw blurRad="50800" sx="102000" sy="102000" algn="ctr" rotWithShape="0">
                    <a:schemeClr val="bg1">
                      <a:lumMod val="85000"/>
                      <a:alpha val="52000"/>
                    </a:schemeClr>
                  </a:outerShdw>
                </a:effectLst>
              </a:rPr>
              <a:t>Tecnología</a:t>
            </a:r>
            <a:r>
              <a:rPr lang="en-US" sz="3200" dirty="0" smtClean="0">
                <a:ln>
                  <a:gradFill>
                    <a:gsLst>
                      <a:gs pos="19000">
                        <a:schemeClr val="accent1">
                          <a:tint val="66000"/>
                          <a:satMod val="160000"/>
                        </a:schemeClr>
                      </a:gs>
                      <a:gs pos="73000">
                        <a:schemeClr val="accent1">
                          <a:tint val="44500"/>
                          <a:satMod val="160000"/>
                        </a:schemeClr>
                      </a:gs>
                      <a:gs pos="100000">
                        <a:schemeClr val="accent1">
                          <a:tint val="23500"/>
                          <a:satMod val="160000"/>
                        </a:schemeClr>
                      </a:gs>
                    </a:gsLst>
                    <a:lin ang="5400000" scaled="0"/>
                  </a:gradFill>
                </a:ln>
                <a:effectLst>
                  <a:outerShdw blurRad="50800" sx="102000" sy="102000" algn="ctr" rotWithShape="0">
                    <a:schemeClr val="bg1">
                      <a:lumMod val="85000"/>
                      <a:alpha val="52000"/>
                    </a:schemeClr>
                  </a:outerShdw>
                </a:effectLst>
              </a:rPr>
              <a:t> </a:t>
            </a:r>
          </a:p>
          <a:p>
            <a:pPr algn="ctr"/>
            <a:r>
              <a:rPr lang="es-PY" sz="3200" dirty="0" smtClean="0">
                <a:effectLst>
                  <a:outerShdw blurRad="50800" sx="102000" sy="102000" algn="ctr" rotWithShape="0">
                    <a:schemeClr val="bg1">
                      <a:lumMod val="85000"/>
                      <a:alpha val="52000"/>
                    </a:schemeClr>
                  </a:outerShdw>
                </a:effectLst>
              </a:rPr>
              <a:t>Innovación</a:t>
            </a:r>
            <a:endParaRPr lang="it-IT" sz="3200" dirty="0">
              <a:effectLst>
                <a:outerShdw blurRad="50800" sx="102000" sy="102000" algn="ctr" rotWithShape="0">
                  <a:schemeClr val="bg1">
                    <a:lumMod val="85000"/>
                    <a:alpha val="52000"/>
                  </a:schemeClr>
                </a:outerShdw>
              </a:effectLst>
            </a:endParaRPr>
          </a:p>
        </p:txBody>
      </p:sp>
      <p:sp>
        <p:nvSpPr>
          <p:cNvPr id="6" name="Shape 112"/>
          <p:cNvSpPr txBox="1">
            <a:spLocks/>
          </p:cNvSpPr>
          <p:nvPr/>
        </p:nvSpPr>
        <p:spPr>
          <a:xfrm>
            <a:off x="114300" y="332656"/>
            <a:ext cx="8915400" cy="8501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595959"/>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2800" b="1" dirty="0" err="1" smtClean="0">
                <a:solidFill>
                  <a:srgbClr val="595959"/>
                </a:solidFill>
                <a:latin typeface="Calibri"/>
                <a:ea typeface="Calibri"/>
                <a:cs typeface="Calibri"/>
                <a:sym typeface="Calibri"/>
              </a:rPr>
              <a:t>Gobierno</a:t>
            </a:r>
            <a:r>
              <a:rPr lang="en-US" sz="2800" b="1" dirty="0" smtClean="0">
                <a:solidFill>
                  <a:srgbClr val="595959"/>
                </a:solidFill>
                <a:latin typeface="Calibri"/>
                <a:ea typeface="Calibri"/>
                <a:cs typeface="Calibri"/>
                <a:sym typeface="Calibri"/>
              </a:rPr>
              <a:t> </a:t>
            </a:r>
            <a:r>
              <a:rPr lang="en-US" sz="2800" b="1" dirty="0" err="1" smtClean="0">
                <a:solidFill>
                  <a:srgbClr val="595959"/>
                </a:solidFill>
                <a:latin typeface="Calibri"/>
                <a:ea typeface="Calibri"/>
                <a:cs typeface="Calibri"/>
                <a:sym typeface="Calibri"/>
              </a:rPr>
              <a:t>Abierto</a:t>
            </a:r>
            <a:endParaRPr lang="en-US" sz="2800" b="1" dirty="0">
              <a:solidFill>
                <a:srgbClr val="595959"/>
              </a:solidFill>
              <a:latin typeface="Calibri"/>
              <a:ea typeface="Calibri"/>
              <a:cs typeface="Calibri"/>
              <a:sym typeface="Calibri"/>
            </a:endParaRPr>
          </a:p>
        </p:txBody>
      </p:sp>
      <p:sp>
        <p:nvSpPr>
          <p:cNvPr id="7" name="Date Placeholder 6"/>
          <p:cNvSpPr>
            <a:spLocks noGrp="1"/>
          </p:cNvSpPr>
          <p:nvPr>
            <p:ph type="dt" sz="half" idx="10"/>
          </p:nvPr>
        </p:nvSpPr>
        <p:spPr/>
        <p:txBody>
          <a:bodyPr/>
          <a:lstStyle/>
          <a:p>
            <a:r>
              <a:rPr lang="it-IT" smtClean="0"/>
              <a:t>29/10/2015</a:t>
            </a:r>
            <a:endParaRPr lang="it-IT"/>
          </a:p>
        </p:txBody>
      </p:sp>
      <p:sp>
        <p:nvSpPr>
          <p:cNvPr id="8" name="Footer Placeholder 7"/>
          <p:cNvSpPr>
            <a:spLocks noGrp="1"/>
          </p:cNvSpPr>
          <p:nvPr>
            <p:ph type="ftr" sz="quarter" idx="11"/>
          </p:nvPr>
        </p:nvSpPr>
        <p:spPr/>
        <p:txBody>
          <a:bodyPr/>
          <a:lstStyle/>
          <a:p>
            <a:r>
              <a:rPr lang="it-IT" smtClean="0"/>
              <a:t>Datos Abiertos. @pane_juan</a:t>
            </a:r>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14</a:t>
            </a:fld>
            <a:endParaRPr lang="it-IT"/>
          </a:p>
        </p:txBody>
      </p:sp>
      <p:sp>
        <p:nvSpPr>
          <p:cNvPr id="10" name="Content Placeholder 2"/>
          <p:cNvSpPr txBox="1">
            <a:spLocks/>
          </p:cNvSpPr>
          <p:nvPr/>
        </p:nvSpPr>
        <p:spPr>
          <a:xfrm>
            <a:off x="4927229" y="1221600"/>
            <a:ext cx="4109267" cy="4871696"/>
          </a:xfrm>
          <a:prstGeom prst="rect">
            <a:avLst/>
          </a:prstGeom>
          <a:ln w="19050">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30000"/>
              </a:lnSpc>
              <a:buFont typeface="Arial" pitchFamily="34" charset="0"/>
              <a:buNone/>
            </a:pPr>
            <a:r>
              <a:rPr lang="en-US" sz="2400" dirty="0" smtClean="0"/>
              <a:t>no hay </a:t>
            </a:r>
            <a:r>
              <a:rPr lang="en-US" sz="2400" dirty="0" err="1"/>
              <a:t>G</a:t>
            </a:r>
            <a:r>
              <a:rPr lang="en-US" sz="2400" dirty="0" err="1" smtClean="0"/>
              <a:t>obierno</a:t>
            </a:r>
            <a:r>
              <a:rPr lang="en-US" sz="2400" dirty="0" smtClean="0"/>
              <a:t> </a:t>
            </a:r>
            <a:r>
              <a:rPr lang="en-US" sz="2400" dirty="0" err="1" smtClean="0"/>
              <a:t>Abierto</a:t>
            </a:r>
            <a:endParaRPr lang="en-US" sz="2400" dirty="0" smtClean="0"/>
          </a:p>
          <a:p>
            <a:pPr marL="0" indent="0" algn="ctr">
              <a:lnSpc>
                <a:spcPct val="130000"/>
              </a:lnSpc>
              <a:buFont typeface="Arial" pitchFamily="34" charset="0"/>
              <a:buNone/>
            </a:pPr>
            <a:r>
              <a:rPr lang="en-US" sz="2400" dirty="0" smtClean="0"/>
              <a:t>=</a:t>
            </a:r>
          </a:p>
          <a:p>
            <a:pPr marL="0" indent="0" algn="ctr">
              <a:lnSpc>
                <a:spcPct val="130000"/>
              </a:lnSpc>
              <a:buFont typeface="Arial" pitchFamily="34" charset="0"/>
              <a:buNone/>
            </a:pPr>
            <a:r>
              <a:rPr lang="en-US" sz="2400" dirty="0" smtClean="0"/>
              <a:t>no </a:t>
            </a:r>
            <a:r>
              <a:rPr lang="en-US" sz="2400" dirty="0" err="1" smtClean="0"/>
              <a:t>transparecia</a:t>
            </a:r>
            <a:endParaRPr lang="en-US" sz="2400" dirty="0" smtClean="0"/>
          </a:p>
          <a:p>
            <a:pPr marL="0" indent="0" algn="ctr">
              <a:lnSpc>
                <a:spcPct val="130000"/>
              </a:lnSpc>
              <a:buFont typeface="Arial" pitchFamily="34" charset="0"/>
              <a:buNone/>
            </a:pPr>
            <a:r>
              <a:rPr lang="en-US" sz="2400" dirty="0" smtClean="0"/>
              <a:t>=</a:t>
            </a:r>
          </a:p>
          <a:p>
            <a:pPr marL="0" indent="0" algn="ctr">
              <a:lnSpc>
                <a:spcPct val="130000"/>
              </a:lnSpc>
              <a:buFont typeface="Arial" pitchFamily="34" charset="0"/>
              <a:buNone/>
            </a:pPr>
            <a:r>
              <a:rPr lang="en-US" sz="2400" dirty="0" smtClean="0"/>
              <a:t>no hay </a:t>
            </a:r>
            <a:r>
              <a:rPr lang="en-US" sz="2400" dirty="0" err="1" smtClean="0"/>
              <a:t>datos</a:t>
            </a:r>
            <a:r>
              <a:rPr lang="en-US" sz="2400" dirty="0" smtClean="0"/>
              <a:t> </a:t>
            </a:r>
            <a:r>
              <a:rPr lang="en-US" sz="2400" dirty="0" err="1" smtClean="0"/>
              <a:t>abiertos</a:t>
            </a:r>
            <a:endParaRPr lang="en-US" sz="2400" dirty="0" smtClean="0"/>
          </a:p>
          <a:p>
            <a:pPr marL="0" indent="0" algn="ctr">
              <a:lnSpc>
                <a:spcPct val="130000"/>
              </a:lnSpc>
              <a:buFont typeface="Arial" pitchFamily="34" charset="0"/>
              <a:buNone/>
            </a:pPr>
            <a:r>
              <a:rPr lang="en-US" sz="2400" dirty="0" smtClean="0"/>
              <a:t>=</a:t>
            </a:r>
          </a:p>
          <a:p>
            <a:pPr marL="0" indent="0" algn="ctr">
              <a:lnSpc>
                <a:spcPct val="130000"/>
              </a:lnSpc>
              <a:buFont typeface="Arial" pitchFamily="34" charset="0"/>
              <a:buNone/>
            </a:pPr>
            <a:r>
              <a:rPr lang="en-US" sz="2400" dirty="0" smtClean="0"/>
              <a:t>no hay </a:t>
            </a:r>
            <a:r>
              <a:rPr lang="en-US" sz="2400" dirty="0" err="1" smtClean="0"/>
              <a:t>datos</a:t>
            </a:r>
            <a:endParaRPr lang="en-US" sz="2400" dirty="0" smtClean="0"/>
          </a:p>
          <a:p>
            <a:pPr marL="0" indent="0" algn="ctr">
              <a:lnSpc>
                <a:spcPct val="130000"/>
              </a:lnSpc>
              <a:buFont typeface="Arial" pitchFamily="34" charset="0"/>
              <a:buNone/>
            </a:pPr>
            <a:r>
              <a:rPr lang="en-US" sz="2400" dirty="0" smtClean="0"/>
              <a:t>=</a:t>
            </a:r>
          </a:p>
          <a:p>
            <a:pPr marL="0" indent="0" algn="ctr">
              <a:lnSpc>
                <a:spcPct val="130000"/>
              </a:lnSpc>
              <a:buFont typeface="Arial" pitchFamily="34" charset="0"/>
              <a:buNone/>
            </a:pPr>
            <a:r>
              <a:rPr lang="en-US" sz="2400" dirty="0" smtClean="0"/>
              <a:t>sin </a:t>
            </a:r>
            <a:r>
              <a:rPr lang="en-US" sz="2400" dirty="0" err="1" smtClean="0"/>
              <a:t>sistemas</a:t>
            </a:r>
            <a:r>
              <a:rPr lang="en-US" sz="2400" dirty="0" smtClean="0"/>
              <a:t> de </a:t>
            </a:r>
            <a:r>
              <a:rPr lang="en-US" sz="2400" dirty="0" err="1" smtClean="0"/>
              <a:t>información</a:t>
            </a:r>
            <a:endParaRPr lang="en-US" sz="2400" dirty="0" smtClean="0"/>
          </a:p>
        </p:txBody>
      </p:sp>
      <p:sp>
        <p:nvSpPr>
          <p:cNvPr id="11" name="Rectangle 10"/>
          <p:cNvSpPr/>
          <p:nvPr/>
        </p:nvSpPr>
        <p:spPr>
          <a:xfrm>
            <a:off x="231257" y="5517232"/>
            <a:ext cx="4700783" cy="93610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smtClean="0"/>
              <a:t>e-Government</a:t>
            </a:r>
            <a:endParaRPr lang="es-PY" sz="2800" b="1" dirty="0"/>
          </a:p>
        </p:txBody>
      </p:sp>
      <p:pic>
        <p:nvPicPr>
          <p:cNvPr id="12" name="Picture 2" descr="D:\ikke\projects\Programa de Democracia Y Gobernabilidad\Datos Abiertos\Presentaciones\imagenes\datos-abiertos-nuev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4672" y="5004924"/>
            <a:ext cx="3193951" cy="51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9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Y" dirty="0" smtClean="0"/>
              <a:t>Alianza para el Gobierno Abierto (OGP)</a:t>
            </a:r>
            <a:endParaRPr lang="es-PY" dirty="0"/>
          </a:p>
        </p:txBody>
      </p:sp>
      <p:sp>
        <p:nvSpPr>
          <p:cNvPr id="5" name="Date Placeholder 4"/>
          <p:cNvSpPr>
            <a:spLocks noGrp="1"/>
          </p:cNvSpPr>
          <p:nvPr>
            <p:ph type="dt" sz="half" idx="10"/>
          </p:nvPr>
        </p:nvSpPr>
        <p:spPr/>
        <p:txBody>
          <a:bodyPr/>
          <a:lstStyle/>
          <a:p>
            <a:r>
              <a:rPr lang="it-IT" smtClean="0"/>
              <a:t>29/10/2015</a:t>
            </a:r>
            <a:endParaRPr lang="it-IT"/>
          </a:p>
        </p:txBody>
      </p:sp>
      <p:sp>
        <p:nvSpPr>
          <p:cNvPr id="6" name="Footer Placeholder 5"/>
          <p:cNvSpPr>
            <a:spLocks noGrp="1"/>
          </p:cNvSpPr>
          <p:nvPr>
            <p:ph type="ftr" sz="quarter" idx="11"/>
          </p:nvPr>
        </p:nvSpPr>
        <p:spPr/>
        <p:txBody>
          <a:bodyPr/>
          <a:lstStyle/>
          <a:p>
            <a:r>
              <a:rPr lang="it-IT" smtClean="0"/>
              <a:t>Datos Abiertos. @pane_juan</a:t>
            </a:r>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15</a:t>
            </a:fld>
            <a:endParaRPr lang="it-IT"/>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604448" cy="5300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946544" y="6209250"/>
            <a:ext cx="2979342" cy="307777"/>
          </a:xfrm>
          <a:prstGeom prst="rect">
            <a:avLst/>
          </a:prstGeom>
        </p:spPr>
        <p:txBody>
          <a:bodyPr wrap="none">
            <a:spAutoFit/>
          </a:bodyPr>
          <a:lstStyle/>
          <a:p>
            <a:r>
              <a:rPr lang="es-PY" sz="1400" dirty="0">
                <a:hlinkClick r:id="rId3"/>
              </a:rPr>
              <a:t>http://www.opengovpartnership.org</a:t>
            </a:r>
            <a:r>
              <a:rPr lang="es-PY" sz="1400" dirty="0" smtClean="0">
                <a:hlinkClick r:id="rId3"/>
              </a:rPr>
              <a:t>/</a:t>
            </a:r>
            <a:r>
              <a:rPr lang="es-PY" sz="1400" dirty="0" smtClean="0"/>
              <a:t> </a:t>
            </a:r>
            <a:endParaRPr lang="es-PY" sz="1400" dirty="0"/>
          </a:p>
        </p:txBody>
      </p:sp>
    </p:spTree>
    <p:extLst>
      <p:ext uri="{BB962C8B-B14F-4D97-AF65-F5344CB8AC3E}">
        <p14:creationId xmlns:p14="http://schemas.microsoft.com/office/powerpoint/2010/main" val="3466640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29/10/2015</a:t>
            </a:r>
            <a:endParaRPr lang="it-IT"/>
          </a:p>
        </p:txBody>
      </p:sp>
      <p:sp>
        <p:nvSpPr>
          <p:cNvPr id="3" name="Footer Placeholder 2"/>
          <p:cNvSpPr>
            <a:spLocks noGrp="1"/>
          </p:cNvSpPr>
          <p:nvPr>
            <p:ph type="ftr" sz="quarter" idx="11"/>
          </p:nvPr>
        </p:nvSpPr>
        <p:spPr/>
        <p:txBody>
          <a:bodyPr/>
          <a:lstStyle/>
          <a:p>
            <a:r>
              <a:rPr lang="it-IT" smtClean="0"/>
              <a:t>Datos Abiertos. @pane_juan</a:t>
            </a:r>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16</a:t>
            </a:fld>
            <a:endParaRPr lang="it-IT"/>
          </a:p>
        </p:txBody>
      </p:sp>
      <p:sp>
        <p:nvSpPr>
          <p:cNvPr id="7" name="Rectangle 6"/>
          <p:cNvSpPr/>
          <p:nvPr/>
        </p:nvSpPr>
        <p:spPr>
          <a:xfrm>
            <a:off x="6430528" y="6361583"/>
            <a:ext cx="2749984" cy="307777"/>
          </a:xfrm>
          <a:prstGeom prst="rect">
            <a:avLst/>
          </a:prstGeom>
        </p:spPr>
        <p:txBody>
          <a:bodyPr wrap="none">
            <a:spAutoFit/>
          </a:bodyPr>
          <a:lstStyle/>
          <a:p>
            <a:r>
              <a:rPr lang="es-PY" sz="1400" dirty="0">
                <a:hlinkClick r:id="rId2"/>
              </a:rPr>
              <a:t>http://www.open-contracting.org</a:t>
            </a:r>
            <a:r>
              <a:rPr lang="es-PY" sz="1400" dirty="0" smtClean="0">
                <a:hlinkClick r:id="rId2"/>
              </a:rPr>
              <a:t>/</a:t>
            </a:r>
            <a:r>
              <a:rPr lang="es-PY" sz="1400" dirty="0" smtClean="0"/>
              <a:t> </a:t>
            </a:r>
            <a:endParaRPr lang="es-PY" sz="1400"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38387" y="1772816"/>
            <a:ext cx="6267226" cy="444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d3n8a8pro7vhmx.cloudfront.net/opencontracting/pages/125/attachments/original/1366227971/logo-open-contracting.png?13662279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99392"/>
            <a:ext cx="60674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18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datosabiertos.org/wp-content/uploads/2014/04/Fondo-slid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92" y="0"/>
            <a:ext cx="9149792"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943708" y="274638"/>
            <a:ext cx="5256584" cy="778098"/>
          </a:xfrm>
          <a:solidFill>
            <a:schemeClr val="bg1"/>
          </a:solidFill>
        </p:spPr>
        <p:txBody>
          <a:bodyPr/>
          <a:lstStyle/>
          <a:p>
            <a:r>
              <a:rPr lang="es-PY" dirty="0" smtClean="0"/>
              <a:t>OK, me puede interesar, y ahora?</a:t>
            </a:r>
            <a:endParaRPr lang="es-PY" dirty="0"/>
          </a:p>
        </p:txBody>
      </p:sp>
      <p:sp>
        <p:nvSpPr>
          <p:cNvPr id="5" name="Content Placeholder 4"/>
          <p:cNvSpPr>
            <a:spLocks noGrp="1"/>
          </p:cNvSpPr>
          <p:nvPr>
            <p:ph idx="1"/>
          </p:nvPr>
        </p:nvSpPr>
        <p:spPr>
          <a:solidFill>
            <a:schemeClr val="bg1"/>
          </a:solidFill>
        </p:spPr>
        <p:txBody>
          <a:bodyPr>
            <a:normAutofit lnSpcReduction="10000"/>
          </a:bodyPr>
          <a:lstStyle/>
          <a:p>
            <a:pPr marL="0" indent="0">
              <a:buNone/>
            </a:pPr>
            <a:r>
              <a:rPr lang="es-PY" dirty="0" smtClean="0"/>
              <a:t>Hay </a:t>
            </a:r>
            <a:r>
              <a:rPr lang="es-PY" dirty="0"/>
              <a:t>mucho </a:t>
            </a:r>
            <a:r>
              <a:rPr lang="es-PY" dirty="0" smtClean="0"/>
              <a:t>camino ya recorrido </a:t>
            </a:r>
          </a:p>
          <a:p>
            <a:pPr marL="0" indent="0">
              <a:buNone/>
            </a:pPr>
            <a:r>
              <a:rPr lang="es-PY" dirty="0"/>
              <a:t>	</a:t>
            </a:r>
            <a:r>
              <a:rPr lang="es-PY" dirty="0" smtClean="0">
                <a:solidFill>
                  <a:schemeClr val="bg1">
                    <a:lumMod val="75000"/>
                  </a:schemeClr>
                </a:solidFill>
              </a:rPr>
              <a:t>(muchos portales de e-GP)</a:t>
            </a:r>
          </a:p>
          <a:p>
            <a:pPr marL="0" indent="0">
              <a:buNone/>
            </a:pPr>
            <a:r>
              <a:rPr lang="es-PY" dirty="0" smtClean="0"/>
              <a:t>Ahora:</a:t>
            </a:r>
          </a:p>
          <a:p>
            <a:pPr marL="0" indent="0">
              <a:buNone/>
            </a:pPr>
            <a:r>
              <a:rPr lang="es-PY" dirty="0"/>
              <a:t>	</a:t>
            </a:r>
            <a:r>
              <a:rPr lang="es-PY" dirty="0" smtClean="0"/>
              <a:t>implementar estándares -&gt; reusabilidad </a:t>
            </a:r>
          </a:p>
          <a:p>
            <a:pPr marL="0" indent="0">
              <a:buNone/>
            </a:pPr>
            <a:r>
              <a:rPr lang="es-PY" dirty="0"/>
              <a:t>	</a:t>
            </a:r>
            <a:r>
              <a:rPr lang="es-PY" dirty="0" smtClean="0"/>
              <a:t>compartir experiencias    -&gt; integración</a:t>
            </a:r>
          </a:p>
          <a:p>
            <a:pPr marL="0" indent="0">
              <a:buNone/>
            </a:pPr>
            <a:r>
              <a:rPr lang="es-PY" dirty="0" smtClean="0"/>
              <a:t>Necesitamos:</a:t>
            </a:r>
          </a:p>
          <a:p>
            <a:r>
              <a:rPr lang="es-PY" dirty="0" smtClean="0"/>
              <a:t>Comprender desafíos comunes</a:t>
            </a:r>
          </a:p>
          <a:p>
            <a:r>
              <a:rPr lang="es-PY" dirty="0" smtClean="0"/>
              <a:t>Construir sobre la diversidad, con visión a la integración</a:t>
            </a:r>
          </a:p>
        </p:txBody>
      </p:sp>
      <p:sp>
        <p:nvSpPr>
          <p:cNvPr id="6" name="Date Placeholder 5"/>
          <p:cNvSpPr>
            <a:spLocks noGrp="1"/>
          </p:cNvSpPr>
          <p:nvPr>
            <p:ph type="dt" sz="half" idx="10"/>
          </p:nvPr>
        </p:nvSpPr>
        <p:spPr/>
        <p:txBody>
          <a:bodyPr/>
          <a:lstStyle/>
          <a:p>
            <a:r>
              <a:rPr lang="it-IT" smtClean="0"/>
              <a:t>29/10/2015</a:t>
            </a:r>
            <a:endParaRPr lang="it-IT"/>
          </a:p>
        </p:txBody>
      </p:sp>
      <p:sp>
        <p:nvSpPr>
          <p:cNvPr id="7" name="Footer Placeholder 6"/>
          <p:cNvSpPr>
            <a:spLocks noGrp="1"/>
          </p:cNvSpPr>
          <p:nvPr>
            <p:ph type="ftr" sz="quarter" idx="11"/>
          </p:nvPr>
        </p:nvSpPr>
        <p:spPr/>
        <p:txBody>
          <a:bodyPr/>
          <a:lstStyle/>
          <a:p>
            <a:r>
              <a:rPr lang="it-IT" smtClean="0"/>
              <a:t>Datos Abiertos. @pane_juan</a:t>
            </a:r>
            <a:endParaRPr lang="it-IT"/>
          </a:p>
        </p:txBody>
      </p:sp>
      <p:sp>
        <p:nvSpPr>
          <p:cNvPr id="8" name="Slide Number Placeholder 7"/>
          <p:cNvSpPr>
            <a:spLocks noGrp="1"/>
          </p:cNvSpPr>
          <p:nvPr>
            <p:ph type="sldNum" sz="quarter" idx="12"/>
          </p:nvPr>
        </p:nvSpPr>
        <p:spPr/>
        <p:txBody>
          <a:bodyPr/>
          <a:lstStyle/>
          <a:p>
            <a:fld id="{E7A41E1B-4F70-4964-A407-84C68BE8251C}" type="slidenum">
              <a:rPr lang="it-IT" smtClean="0"/>
              <a:t>17</a:t>
            </a:fld>
            <a:endParaRPr lang="it-IT"/>
          </a:p>
        </p:txBody>
      </p:sp>
      <p:grpSp>
        <p:nvGrpSpPr>
          <p:cNvPr id="10" name="Group 9"/>
          <p:cNvGrpSpPr/>
          <p:nvPr/>
        </p:nvGrpSpPr>
        <p:grpSpPr>
          <a:xfrm>
            <a:off x="2258590" y="5949280"/>
            <a:ext cx="4621027" cy="792088"/>
            <a:chOff x="395536" y="6381328"/>
            <a:chExt cx="2520280" cy="432000"/>
          </a:xfrm>
        </p:grpSpPr>
        <p:sp>
          <p:nvSpPr>
            <p:cNvPr id="11" name="Rectangle 10"/>
            <p:cNvSpPr/>
            <p:nvPr userDrawn="1"/>
          </p:nvSpPr>
          <p:spPr>
            <a:xfrm>
              <a:off x="395536" y="6381328"/>
              <a:ext cx="2520280" cy="432000"/>
            </a:xfrm>
            <a:prstGeom prst="rect">
              <a:avLst/>
            </a:prstGeom>
            <a:solidFill>
              <a:srgbClr val="38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12" name="Picture 4" descr="http://idatosabiertos.org/wp-content/uploads/2014/04/Logo-ILDA.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1355" y="6417308"/>
              <a:ext cx="2402453" cy="3600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7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PY" dirty="0" smtClean="0"/>
              <a:t>Gracias por no dormir</a:t>
            </a:r>
            <a:br>
              <a:rPr lang="es-PY" dirty="0" smtClean="0"/>
            </a:br>
            <a:r>
              <a:rPr lang="es-PY" dirty="0" smtClean="0">
                <a:solidFill>
                  <a:schemeClr val="bg1">
                    <a:lumMod val="85000"/>
                  </a:schemeClr>
                </a:solidFill>
              </a:rPr>
              <a:t>(después del almuerzo)</a:t>
            </a:r>
            <a:endParaRPr lang="es-PY" dirty="0">
              <a:solidFill>
                <a:schemeClr val="bg1">
                  <a:lumMod val="85000"/>
                </a:schemeClr>
              </a:solidFill>
            </a:endParaRPr>
          </a:p>
        </p:txBody>
      </p:sp>
      <p:sp>
        <p:nvSpPr>
          <p:cNvPr id="8" name="Text Placeholder 7"/>
          <p:cNvSpPr>
            <a:spLocks noGrp="1"/>
          </p:cNvSpPr>
          <p:nvPr>
            <p:ph type="body" idx="1"/>
          </p:nvPr>
        </p:nvSpPr>
        <p:spPr/>
        <p:txBody>
          <a:bodyPr/>
          <a:lstStyle/>
          <a:p>
            <a:r>
              <a:rPr lang="es-PY" dirty="0" smtClean="0"/>
              <a:t>Juan Pane. 		juanpane@gmail.com	             @</a:t>
            </a:r>
            <a:r>
              <a:rPr lang="es-PY" dirty="0" err="1" smtClean="0"/>
              <a:t>pane_juan</a:t>
            </a:r>
            <a:endParaRPr lang="es-PY" dirty="0"/>
          </a:p>
        </p:txBody>
      </p:sp>
      <p:sp>
        <p:nvSpPr>
          <p:cNvPr id="4" name="Date Placeholder 3"/>
          <p:cNvSpPr>
            <a:spLocks noGrp="1"/>
          </p:cNvSpPr>
          <p:nvPr>
            <p:ph type="dt" sz="half" idx="10"/>
          </p:nvPr>
        </p:nvSpPr>
        <p:spPr/>
        <p:txBody>
          <a:bodyPr/>
          <a:lstStyle/>
          <a:p>
            <a:r>
              <a:rPr lang="it-IT" smtClean="0"/>
              <a:t>29/10/2015</a:t>
            </a:r>
            <a:endParaRPr lang="it-IT"/>
          </a:p>
        </p:txBody>
      </p:sp>
      <p:sp>
        <p:nvSpPr>
          <p:cNvPr id="5" name="Footer Placeholder 4"/>
          <p:cNvSpPr>
            <a:spLocks noGrp="1"/>
          </p:cNvSpPr>
          <p:nvPr>
            <p:ph type="ftr" sz="quarter" idx="11"/>
          </p:nvPr>
        </p:nvSpPr>
        <p:spPr/>
        <p:txBody>
          <a:bodyPr/>
          <a:lstStyle/>
          <a:p>
            <a:r>
              <a:rPr lang="it-IT" smtClean="0"/>
              <a:t>Datos Abiertos. @pane_juan</a:t>
            </a:r>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18</a:t>
            </a:fld>
            <a:endParaRPr lang="it-IT"/>
          </a:p>
        </p:txBody>
      </p:sp>
    </p:spTree>
    <p:extLst>
      <p:ext uri="{BB962C8B-B14F-4D97-AF65-F5344CB8AC3E}">
        <p14:creationId xmlns:p14="http://schemas.microsoft.com/office/powerpoint/2010/main" val="816832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PY" dirty="0" smtClean="0"/>
              <a:t>Para el Cierre</a:t>
            </a:r>
            <a:endParaRPr lang="es-PY" dirty="0"/>
          </a:p>
        </p:txBody>
      </p:sp>
      <p:sp>
        <p:nvSpPr>
          <p:cNvPr id="8" name="Text Placeholder 7"/>
          <p:cNvSpPr>
            <a:spLocks noGrp="1"/>
          </p:cNvSpPr>
          <p:nvPr>
            <p:ph type="body" idx="1"/>
          </p:nvPr>
        </p:nvSpPr>
        <p:spPr/>
        <p:txBody>
          <a:bodyPr/>
          <a:lstStyle/>
          <a:p>
            <a:endParaRPr lang="es-PY"/>
          </a:p>
        </p:txBody>
      </p:sp>
      <p:sp>
        <p:nvSpPr>
          <p:cNvPr id="4" name="Date Placeholder 3"/>
          <p:cNvSpPr>
            <a:spLocks noGrp="1"/>
          </p:cNvSpPr>
          <p:nvPr>
            <p:ph type="dt" sz="half" idx="10"/>
          </p:nvPr>
        </p:nvSpPr>
        <p:spPr/>
        <p:txBody>
          <a:bodyPr/>
          <a:lstStyle/>
          <a:p>
            <a:r>
              <a:rPr lang="it-IT" smtClean="0"/>
              <a:t>29/10/2015</a:t>
            </a:r>
            <a:endParaRPr lang="it-IT"/>
          </a:p>
        </p:txBody>
      </p:sp>
      <p:sp>
        <p:nvSpPr>
          <p:cNvPr id="5" name="Footer Placeholder 4"/>
          <p:cNvSpPr>
            <a:spLocks noGrp="1"/>
          </p:cNvSpPr>
          <p:nvPr>
            <p:ph type="ftr" sz="quarter" idx="11"/>
          </p:nvPr>
        </p:nvSpPr>
        <p:spPr/>
        <p:txBody>
          <a:bodyPr/>
          <a:lstStyle/>
          <a:p>
            <a:r>
              <a:rPr lang="it-IT" smtClean="0"/>
              <a:t>Datos Abiertos. @pane_juan</a:t>
            </a:r>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19</a:t>
            </a:fld>
            <a:endParaRPr lang="it-IT"/>
          </a:p>
        </p:txBody>
      </p:sp>
    </p:spTree>
    <p:extLst>
      <p:ext uri="{BB962C8B-B14F-4D97-AF65-F5344CB8AC3E}">
        <p14:creationId xmlns:p14="http://schemas.microsoft.com/office/powerpoint/2010/main" val="227890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US" smtClean="0"/>
              <a:t>2</a:t>
            </a:fld>
            <a:endParaRPr lang="en-US"/>
          </a:p>
        </p:txBody>
      </p:sp>
      <p:sp>
        <p:nvSpPr>
          <p:cNvPr id="4" name="Title 1"/>
          <p:cNvSpPr txBox="1">
            <a:spLocks/>
          </p:cNvSpPr>
          <p:nvPr/>
        </p:nvSpPr>
        <p:spPr>
          <a:xfrm>
            <a:off x="457200" y="274638"/>
            <a:ext cx="82296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s-ES" sz="2800" b="1" kern="1200" smtClean="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Y" sz="2800" b="1" i="0" u="none" strike="noStrike" kern="1200" cap="none" spc="0" normalizeH="0" baseline="0" noProof="0" dirty="0" smtClean="0">
                <a:ln>
                  <a:noFill/>
                </a:ln>
                <a:solidFill>
                  <a:sysClr val="windowText" lastClr="000000">
                    <a:lumMod val="65000"/>
                    <a:lumOff val="35000"/>
                  </a:sysClr>
                </a:solidFill>
                <a:effectLst/>
                <a:uLnTx/>
                <a:uFillTx/>
                <a:latin typeface="Calibri"/>
                <a:ea typeface="+mj-ea"/>
                <a:cs typeface="+mj-cs"/>
              </a:rPr>
              <a:t>Qué son?</a:t>
            </a:r>
            <a:endParaRPr kumimoji="0" lang="it-IT" sz="2800" b="1" i="0" u="none" strike="noStrike" kern="1200" cap="none" spc="0" normalizeH="0" baseline="0" noProof="0" dirty="0">
              <a:ln>
                <a:noFill/>
              </a:ln>
              <a:solidFill>
                <a:sysClr val="windowText" lastClr="000000">
                  <a:lumMod val="65000"/>
                  <a:lumOff val="35000"/>
                </a:sysClr>
              </a:solidFill>
              <a:effectLst/>
              <a:uLnTx/>
              <a:uFillTx/>
              <a:latin typeface="Calibri"/>
              <a:ea typeface="+mj-ea"/>
              <a:cs typeface="+mj-cs"/>
            </a:endParaRPr>
          </a:p>
        </p:txBody>
      </p:sp>
      <p:sp>
        <p:nvSpPr>
          <p:cNvPr id="5" name="Content Placeholder 2"/>
          <p:cNvSpPr txBox="1">
            <a:spLocks/>
          </p:cNvSpPr>
          <p:nvPr/>
        </p:nvSpPr>
        <p:spPr>
          <a:xfrm>
            <a:off x="457200" y="1268760"/>
            <a:ext cx="8229600" cy="485740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“son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datos</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que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pueden</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ser</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libremente</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usados</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re-</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usados</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y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redistribuidos</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por</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cualquiera</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sujeto</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solamente</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a lo sumo, a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requisitos</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de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atribución</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y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redistribución</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con la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misma</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 </a:t>
            </a:r>
            <a:r>
              <a:rPr kumimoji="0" lang="en-US" sz="3200" b="0" i="1" u="none" strike="noStrike" kern="1200" cap="none" spc="0" normalizeH="0" baseline="0" noProof="0" dirty="0" err="1" smtClean="0">
                <a:ln>
                  <a:noFill/>
                </a:ln>
                <a:solidFill>
                  <a:sysClr val="windowText" lastClr="000000">
                    <a:lumMod val="65000"/>
                    <a:lumOff val="35000"/>
                  </a:sysClr>
                </a:solidFill>
                <a:effectLst/>
                <a:uLnTx/>
                <a:uFillTx/>
                <a:latin typeface="Calibri"/>
                <a:ea typeface="ＭＳ Ｐゴシック" pitchFamily="34" charset="-128"/>
                <a:cs typeface="+mn-cs"/>
              </a:rPr>
              <a:t>licencia</a:t>
            </a: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rPr>
              <a:t>*(Fuente:                                    )</a:t>
            </a:r>
            <a:endParaRPr kumimoji="0" lang="en-US" sz="3200" b="0" i="0" u="none" strike="noStrike" kern="1200" cap="none" spc="0" normalizeH="0" baseline="0" noProof="0" dirty="0" smtClean="0">
              <a:ln>
                <a:noFill/>
              </a:ln>
              <a:solidFill>
                <a:sysClr val="windowText" lastClr="000000">
                  <a:lumMod val="65000"/>
                  <a:lumOff val="35000"/>
                </a:sysClr>
              </a:solidFill>
              <a:effectLst/>
              <a:uLnTx/>
              <a:uFillTx/>
              <a:latin typeface="Calibri"/>
              <a:ea typeface="ＭＳ Ｐゴシック"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it-IT" sz="32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endParaRPr>
          </a:p>
        </p:txBody>
      </p:sp>
      <p:pic>
        <p:nvPicPr>
          <p:cNvPr id="6" name="Picture 2" descr="http://assets.okfn.org/p/okfn/img/okfn-logo-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257" y="5157192"/>
            <a:ext cx="2653811" cy="757238"/>
          </a:xfrm>
          <a:prstGeom prst="rect">
            <a:avLst/>
          </a:prstGeom>
          <a:noFill/>
          <a:ln w="9525">
            <a:noFill/>
            <a:miter lim="800000"/>
            <a:headEnd/>
            <a:tailEnd/>
          </a:ln>
        </p:spPr>
      </p:pic>
      <p:sp>
        <p:nvSpPr>
          <p:cNvPr id="12" name="Date Placeholder 11"/>
          <p:cNvSpPr>
            <a:spLocks noGrp="1"/>
          </p:cNvSpPr>
          <p:nvPr>
            <p:ph type="dt" idx="10"/>
          </p:nvPr>
        </p:nvSpPr>
        <p:spPr/>
        <p:txBody>
          <a:bodyPr/>
          <a:lstStyle/>
          <a:p>
            <a:r>
              <a:rPr lang="it-IT" smtClean="0"/>
              <a:t>29/10/2015</a:t>
            </a:r>
            <a:endParaRPr lang="es-PY"/>
          </a:p>
        </p:txBody>
      </p:sp>
      <p:sp>
        <p:nvSpPr>
          <p:cNvPr id="13" name="Footer Placeholder 12"/>
          <p:cNvSpPr>
            <a:spLocks noGrp="1"/>
          </p:cNvSpPr>
          <p:nvPr>
            <p:ph type="ftr" idx="11"/>
          </p:nvPr>
        </p:nvSpPr>
        <p:spPr/>
        <p:txBody>
          <a:bodyPr/>
          <a:lstStyle/>
          <a:p>
            <a:r>
              <a:rPr lang="es-PY" smtClean="0"/>
              <a:t>Datos Abiertos. @pane_juan</a:t>
            </a:r>
            <a:endParaRPr lang="es-PY"/>
          </a:p>
        </p:txBody>
      </p:sp>
      <p:pic>
        <p:nvPicPr>
          <p:cNvPr id="1026" name="Picture 2" descr="D:\ikke\projects\Programa de Democracia Y Gobernabilidad\Datos Abiertos\Presentaciones\imagenes\datos-abiertos-nuev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274121"/>
            <a:ext cx="6838951" cy="109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8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it-IT" smtClean="0"/>
              <a:t>29/10/2015</a:t>
            </a:r>
            <a:endParaRPr lang="es-ES"/>
          </a:p>
        </p:txBody>
      </p:sp>
      <p:sp>
        <p:nvSpPr>
          <p:cNvPr id="5" name="Footer Placeholder 4"/>
          <p:cNvSpPr>
            <a:spLocks noGrp="1"/>
          </p:cNvSpPr>
          <p:nvPr>
            <p:ph type="ftr" sz="quarter" idx="11"/>
          </p:nvPr>
        </p:nvSpPr>
        <p:spPr/>
        <p:txBody>
          <a:bodyPr/>
          <a:lstStyle/>
          <a:p>
            <a:r>
              <a:rPr lang="es-PY" smtClean="0"/>
              <a:t>Datos Abiertos. @pane_juan</a:t>
            </a:r>
            <a:endParaRPr lang="es-ES"/>
          </a:p>
        </p:txBody>
      </p:sp>
      <p:sp>
        <p:nvSpPr>
          <p:cNvPr id="6" name="Slide Number Placeholder 5"/>
          <p:cNvSpPr>
            <a:spLocks noGrp="1"/>
          </p:cNvSpPr>
          <p:nvPr>
            <p:ph type="sldNum" sz="quarter" idx="12"/>
          </p:nvPr>
        </p:nvSpPr>
        <p:spPr/>
        <p:txBody>
          <a:bodyPr/>
          <a:lstStyle/>
          <a:p>
            <a:fld id="{24B8778D-85E9-45C5-B191-EB41F1ED3021}" type="slidenum">
              <a:rPr lang="es-ES" smtClean="0"/>
              <a:t>20</a:t>
            </a:fld>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98" y="395994"/>
            <a:ext cx="7306405" cy="599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658636" y="117567"/>
            <a:ext cx="4145622" cy="369332"/>
          </a:xfrm>
          <a:prstGeom prst="rect">
            <a:avLst/>
          </a:prstGeom>
        </p:spPr>
        <p:txBody>
          <a:bodyPr wrap="none">
            <a:spAutoFit/>
          </a:bodyPr>
          <a:lstStyle/>
          <a:p>
            <a:r>
              <a:rPr lang="es-PY" dirty="0">
                <a:hlinkClick r:id="rId3"/>
              </a:rPr>
              <a:t>https://</a:t>
            </a:r>
            <a:r>
              <a:rPr lang="es-PY" dirty="0" smtClean="0">
                <a:hlinkClick r:id="rId3"/>
              </a:rPr>
              <a:t>www.contrataciones.gov.py/datos</a:t>
            </a:r>
            <a:r>
              <a:rPr lang="es-PY" dirty="0" smtClean="0"/>
              <a:t> </a:t>
            </a:r>
            <a:endParaRPr lang="es-PY" dirty="0"/>
          </a:p>
        </p:txBody>
      </p:sp>
    </p:spTree>
    <p:extLst>
      <p:ext uri="{BB962C8B-B14F-4D97-AF65-F5344CB8AC3E}">
        <p14:creationId xmlns:p14="http://schemas.microsoft.com/office/powerpoint/2010/main" val="841946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29/10/2015</a:t>
            </a:r>
            <a:endParaRPr lang="es-ES"/>
          </a:p>
        </p:txBody>
      </p:sp>
      <p:sp>
        <p:nvSpPr>
          <p:cNvPr id="4" name="Footer Placeholder 3"/>
          <p:cNvSpPr>
            <a:spLocks noGrp="1"/>
          </p:cNvSpPr>
          <p:nvPr>
            <p:ph type="ftr" sz="quarter" idx="11"/>
          </p:nvPr>
        </p:nvSpPr>
        <p:spPr/>
        <p:txBody>
          <a:bodyPr/>
          <a:lstStyle/>
          <a:p>
            <a:r>
              <a:rPr lang="es-PY" smtClean="0"/>
              <a:t>Datos Abiertos. @pane_juan</a:t>
            </a:r>
            <a:endParaRPr lang="es-ES"/>
          </a:p>
        </p:txBody>
      </p:sp>
      <p:sp>
        <p:nvSpPr>
          <p:cNvPr id="5" name="Slide Number Placeholder 4"/>
          <p:cNvSpPr>
            <a:spLocks noGrp="1"/>
          </p:cNvSpPr>
          <p:nvPr>
            <p:ph type="sldNum" sz="quarter" idx="12"/>
          </p:nvPr>
        </p:nvSpPr>
        <p:spPr/>
        <p:txBody>
          <a:bodyPr/>
          <a:lstStyle/>
          <a:p>
            <a:fld id="{24B8778D-85E9-45C5-B191-EB41F1ED3021}" type="slidenum">
              <a:rPr lang="es-ES" smtClean="0"/>
              <a:t>21</a:t>
            </a:fld>
            <a:endParaRPr lang="es-ES"/>
          </a:p>
        </p:txBody>
      </p:sp>
      <p:sp>
        <p:nvSpPr>
          <p:cNvPr id="6" name="Rectangle 5"/>
          <p:cNvSpPr/>
          <p:nvPr/>
        </p:nvSpPr>
        <p:spPr>
          <a:xfrm>
            <a:off x="99880" y="6004484"/>
            <a:ext cx="3909412" cy="523220"/>
          </a:xfrm>
          <a:prstGeom prst="rect">
            <a:avLst/>
          </a:prstGeom>
        </p:spPr>
        <p:txBody>
          <a:bodyPr wrap="square">
            <a:spAutoFit/>
          </a:bodyPr>
          <a:lstStyle/>
          <a:p>
            <a:r>
              <a:rPr lang="es-PY" sz="1400" dirty="0">
                <a:hlinkClick r:id="rId2"/>
              </a:rPr>
              <a:t>http://visualizaciones.datos.org.py/top-adjudicaciones</a:t>
            </a:r>
            <a:r>
              <a:rPr lang="es-PY" sz="1400" dirty="0" smtClean="0">
                <a:hlinkClick r:id="rId2"/>
              </a:rPr>
              <a:t>/</a:t>
            </a:r>
            <a:r>
              <a:rPr lang="es-PY" sz="1400" dirty="0" smtClean="0"/>
              <a:t> </a:t>
            </a:r>
            <a:endParaRPr lang="es-PY"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58" y="1"/>
            <a:ext cx="7737689" cy="600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862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Y" dirty="0" smtClean="0"/>
              <a:t>Modificaciones de contrato</a:t>
            </a:r>
            <a:endParaRPr lang="es-PY" dirty="0"/>
          </a:p>
        </p:txBody>
      </p:sp>
      <p:sp>
        <p:nvSpPr>
          <p:cNvPr id="3" name="Date Placeholder 2"/>
          <p:cNvSpPr>
            <a:spLocks noGrp="1"/>
          </p:cNvSpPr>
          <p:nvPr>
            <p:ph type="dt" sz="half" idx="10"/>
          </p:nvPr>
        </p:nvSpPr>
        <p:spPr/>
        <p:txBody>
          <a:bodyPr/>
          <a:lstStyle/>
          <a:p>
            <a:r>
              <a:rPr lang="it-IT" smtClean="0"/>
              <a:t>29/10/2015</a:t>
            </a:r>
            <a:endParaRPr lang="es-ES"/>
          </a:p>
        </p:txBody>
      </p:sp>
      <p:sp>
        <p:nvSpPr>
          <p:cNvPr id="4" name="Footer Placeholder 3"/>
          <p:cNvSpPr>
            <a:spLocks noGrp="1"/>
          </p:cNvSpPr>
          <p:nvPr>
            <p:ph type="ftr" sz="quarter" idx="11"/>
          </p:nvPr>
        </p:nvSpPr>
        <p:spPr/>
        <p:txBody>
          <a:bodyPr/>
          <a:lstStyle/>
          <a:p>
            <a:r>
              <a:rPr lang="es-PY" smtClean="0"/>
              <a:t>Datos Abiertos. @pane_juan</a:t>
            </a:r>
            <a:endParaRPr lang="es-ES"/>
          </a:p>
        </p:txBody>
      </p:sp>
      <p:sp>
        <p:nvSpPr>
          <p:cNvPr id="5" name="Slide Number Placeholder 4"/>
          <p:cNvSpPr>
            <a:spLocks noGrp="1"/>
          </p:cNvSpPr>
          <p:nvPr>
            <p:ph type="sldNum" sz="quarter" idx="12"/>
          </p:nvPr>
        </p:nvSpPr>
        <p:spPr/>
        <p:txBody>
          <a:bodyPr/>
          <a:lstStyle/>
          <a:p>
            <a:fld id="{24B8778D-85E9-45C5-B191-EB41F1ED3021}" type="slidenum">
              <a:rPr lang="es-ES" smtClean="0"/>
              <a:t>22</a:t>
            </a:fld>
            <a:endParaRPr lang="es-E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839" y="985876"/>
            <a:ext cx="6634324" cy="520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76056" y="6189875"/>
            <a:ext cx="3365601" cy="369332"/>
          </a:xfrm>
          <a:prstGeom prst="rect">
            <a:avLst/>
          </a:prstGeom>
        </p:spPr>
        <p:txBody>
          <a:bodyPr wrap="none">
            <a:spAutoFit/>
          </a:bodyPr>
          <a:lstStyle/>
          <a:p>
            <a:r>
              <a:rPr lang="es-PY" dirty="0">
                <a:hlinkClick r:id="rId3"/>
              </a:rPr>
              <a:t>http://</a:t>
            </a:r>
            <a:r>
              <a:rPr lang="es-PY" dirty="0" smtClean="0">
                <a:hlinkClick r:id="rId3"/>
              </a:rPr>
              <a:t>opendata.pol.una.py/dncp</a:t>
            </a:r>
            <a:r>
              <a:rPr lang="es-PY" dirty="0" smtClean="0"/>
              <a:t> </a:t>
            </a:r>
            <a:endParaRPr lang="es-PY" dirty="0"/>
          </a:p>
        </p:txBody>
      </p:sp>
    </p:spTree>
    <p:extLst>
      <p:ext uri="{BB962C8B-B14F-4D97-AF65-F5344CB8AC3E}">
        <p14:creationId xmlns:p14="http://schemas.microsoft.com/office/powerpoint/2010/main" val="304933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29/10/2015</a:t>
            </a:r>
            <a:endParaRPr lang="it-IT"/>
          </a:p>
        </p:txBody>
      </p:sp>
      <p:sp>
        <p:nvSpPr>
          <p:cNvPr id="4" name="Footer Placeholder 3"/>
          <p:cNvSpPr>
            <a:spLocks noGrp="1"/>
          </p:cNvSpPr>
          <p:nvPr>
            <p:ph type="ftr" sz="quarter" idx="11"/>
          </p:nvPr>
        </p:nvSpPr>
        <p:spPr/>
        <p:txBody>
          <a:bodyPr/>
          <a:lstStyle/>
          <a:p>
            <a:r>
              <a:rPr lang="it-IT" smtClean="0"/>
              <a:t>Datos Abiertos. @pane_juan</a:t>
            </a:r>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23</a:t>
            </a:fld>
            <a:endParaRPr lang="it-IT"/>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 y="476672"/>
            <a:ext cx="9103437" cy="544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740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29/10/2015</a:t>
            </a:r>
            <a:endParaRPr lang="it-IT"/>
          </a:p>
        </p:txBody>
      </p:sp>
      <p:sp>
        <p:nvSpPr>
          <p:cNvPr id="4" name="Footer Placeholder 3"/>
          <p:cNvSpPr>
            <a:spLocks noGrp="1"/>
          </p:cNvSpPr>
          <p:nvPr>
            <p:ph type="ftr" sz="quarter" idx="11"/>
          </p:nvPr>
        </p:nvSpPr>
        <p:spPr/>
        <p:txBody>
          <a:bodyPr/>
          <a:lstStyle/>
          <a:p>
            <a:r>
              <a:rPr lang="it-IT" smtClean="0"/>
              <a:t>Datos Abiertos. @pane_juan</a:t>
            </a:r>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24</a:t>
            </a:fld>
            <a:endParaRPr lang="it-IT"/>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75200"/>
            <a:ext cx="9083012" cy="543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023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2536" y="-99392"/>
            <a:ext cx="9721080" cy="69573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Y"/>
          </a:p>
        </p:txBody>
      </p:sp>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11"/>
          <a:stretch/>
        </p:blipFill>
        <p:spPr bwMode="auto">
          <a:xfrm>
            <a:off x="-36512" y="935656"/>
            <a:ext cx="9179817" cy="5661696"/>
          </a:xfrm>
          <a:prstGeom prst="rect">
            <a:avLst/>
          </a:prstGeom>
          <a:noFill/>
          <a:ln w="9525">
            <a:noFill/>
            <a:miter lim="800000"/>
            <a:headEnd/>
            <a:tailEnd/>
          </a:ln>
        </p:spPr>
      </p:pic>
      <p:sp>
        <p:nvSpPr>
          <p:cNvPr id="4" name="Content Placeholder 2"/>
          <p:cNvSpPr txBox="1">
            <a:spLocks/>
          </p:cNvSpPr>
          <p:nvPr/>
        </p:nvSpPr>
        <p:spPr>
          <a:xfrm>
            <a:off x="107504" y="817115"/>
            <a:ext cx="7772400" cy="550545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2" pitchFamily="18" charset="2"/>
              <a:buNone/>
            </a:pPr>
            <a:r>
              <a:rPr lang="en-US" dirty="0" smtClean="0">
                <a:solidFill>
                  <a:schemeClr val="bg1"/>
                </a:solidFill>
                <a:ea typeface="ＭＳ Ｐゴシック" pitchFamily="34" charset="-128"/>
              </a:rPr>
              <a:t>			</a:t>
            </a:r>
            <a:r>
              <a:rPr lang="en-US" dirty="0" err="1" smtClean="0">
                <a:solidFill>
                  <a:schemeClr val="bg1"/>
                </a:solidFill>
                <a:ea typeface="ＭＳ Ｐゴシック" pitchFamily="34" charset="-128"/>
              </a:rPr>
              <a:t>uso</a:t>
            </a:r>
            <a:endParaRPr lang="en-US" dirty="0" smtClean="0">
              <a:solidFill>
                <a:schemeClr val="bg1"/>
              </a:solidFill>
              <a:ea typeface="ＭＳ Ｐゴシック" pitchFamily="34" charset="-128"/>
            </a:endParaRPr>
          </a:p>
          <a:p>
            <a:pPr marL="0" indent="0">
              <a:buFont typeface="Wingdings 2" pitchFamily="18" charset="2"/>
              <a:buNone/>
            </a:pPr>
            <a:r>
              <a:rPr lang="en-US" dirty="0" smtClean="0">
                <a:solidFill>
                  <a:schemeClr val="bg1"/>
                </a:solidFill>
                <a:ea typeface="ＭＳ Ｐゴシック" pitchFamily="34" charset="-128"/>
              </a:rPr>
              <a:t>   			</a:t>
            </a:r>
            <a:r>
              <a:rPr lang="en-US" dirty="0" err="1" smtClean="0">
                <a:solidFill>
                  <a:schemeClr val="bg1"/>
                </a:solidFill>
                <a:ea typeface="ＭＳ Ｐゴシック" pitchFamily="34" charset="-128"/>
              </a:rPr>
              <a:t>reuso</a:t>
            </a:r>
            <a:endParaRPr lang="en-US" dirty="0" smtClean="0">
              <a:solidFill>
                <a:schemeClr val="bg1"/>
              </a:solidFill>
              <a:ea typeface="ＭＳ Ｐゴシック" pitchFamily="34" charset="-128"/>
            </a:endParaRPr>
          </a:p>
          <a:p>
            <a:pPr marL="0" indent="0">
              <a:buFont typeface="Wingdings 2" pitchFamily="18" charset="2"/>
              <a:buNone/>
            </a:pPr>
            <a:r>
              <a:rPr lang="en-US" dirty="0" smtClean="0">
                <a:solidFill>
                  <a:schemeClr val="bg1"/>
                </a:solidFill>
                <a:ea typeface="ＭＳ Ｐゴシック" pitchFamily="34" charset="-128"/>
              </a:rPr>
              <a:t>“</a:t>
            </a:r>
            <a:r>
              <a:rPr lang="en-US" dirty="0" err="1" smtClean="0">
                <a:solidFill>
                  <a:schemeClr val="bg1"/>
                </a:solidFill>
                <a:ea typeface="ＭＳ Ｐゴシック" pitchFamily="34" charset="-128"/>
              </a:rPr>
              <a:t>abierto</a:t>
            </a:r>
            <a:r>
              <a:rPr lang="en-US" dirty="0" smtClean="0">
                <a:solidFill>
                  <a:schemeClr val="bg1"/>
                </a:solidFill>
                <a:ea typeface="ＭＳ Ｐゴシック" pitchFamily="34" charset="-128"/>
              </a:rPr>
              <a:t>” = 	</a:t>
            </a:r>
            <a:r>
              <a:rPr lang="en-US" dirty="0" err="1" smtClean="0">
                <a:solidFill>
                  <a:schemeClr val="bg1"/>
                </a:solidFill>
                <a:ea typeface="ＭＳ Ｐゴシック" pitchFamily="34" charset="-128"/>
              </a:rPr>
              <a:t>redistribución</a:t>
            </a:r>
            <a:endParaRPr lang="en-US" dirty="0" smtClean="0">
              <a:solidFill>
                <a:schemeClr val="bg1"/>
              </a:solidFill>
              <a:ea typeface="ＭＳ Ｐゴシック" pitchFamily="34" charset="-128"/>
            </a:endParaRPr>
          </a:p>
          <a:p>
            <a:pPr marL="0" indent="0">
              <a:buFont typeface="Wingdings 2" pitchFamily="18" charset="2"/>
              <a:buNone/>
            </a:pPr>
            <a:r>
              <a:rPr lang="en-US" dirty="0" smtClean="0">
                <a:solidFill>
                  <a:schemeClr val="bg1"/>
                </a:solidFill>
                <a:ea typeface="ＭＳ Ｐゴシック" pitchFamily="34" charset="-128"/>
              </a:rPr>
              <a:t>			(re)</a:t>
            </a:r>
            <a:r>
              <a:rPr lang="en-US" dirty="0" err="1" smtClean="0">
                <a:solidFill>
                  <a:schemeClr val="bg1"/>
                </a:solidFill>
                <a:ea typeface="ＭＳ Ｐゴシック" pitchFamily="34" charset="-128"/>
              </a:rPr>
              <a:t>uso</a:t>
            </a:r>
            <a:r>
              <a:rPr lang="en-US" dirty="0" smtClean="0">
                <a:solidFill>
                  <a:schemeClr val="bg1"/>
                </a:solidFill>
                <a:ea typeface="ＭＳ Ｐゴシック" pitchFamily="34" charset="-128"/>
              </a:rPr>
              <a:t> </a:t>
            </a:r>
            <a:r>
              <a:rPr lang="en-US" dirty="0" err="1" smtClean="0">
                <a:solidFill>
                  <a:schemeClr val="bg1"/>
                </a:solidFill>
                <a:ea typeface="ＭＳ Ｐゴシック" pitchFamily="34" charset="-128"/>
              </a:rPr>
              <a:t>comercial</a:t>
            </a:r>
            <a:endParaRPr lang="en-US" dirty="0" smtClean="0">
              <a:solidFill>
                <a:schemeClr val="bg1"/>
              </a:solidFill>
              <a:ea typeface="ＭＳ Ｐゴシック" pitchFamily="34" charset="-128"/>
            </a:endParaRPr>
          </a:p>
          <a:p>
            <a:pPr marL="0" indent="0">
              <a:buFont typeface="Wingdings 2" pitchFamily="18" charset="2"/>
              <a:buNone/>
            </a:pPr>
            <a:r>
              <a:rPr lang="en-US" dirty="0" smtClean="0">
                <a:solidFill>
                  <a:schemeClr val="bg1"/>
                </a:solidFill>
                <a:ea typeface="ＭＳ Ｐゴシック" pitchFamily="34" charset="-128"/>
              </a:rPr>
              <a:t>			</a:t>
            </a:r>
            <a:r>
              <a:rPr lang="en-US" dirty="0" err="1" smtClean="0">
                <a:solidFill>
                  <a:schemeClr val="bg1"/>
                </a:solidFill>
                <a:ea typeface="ＭＳ Ｐゴシック" pitchFamily="34" charset="-128"/>
              </a:rPr>
              <a:t>trabajos</a:t>
            </a:r>
            <a:r>
              <a:rPr lang="en-US" dirty="0" smtClean="0">
                <a:solidFill>
                  <a:schemeClr val="bg1"/>
                </a:solidFill>
                <a:ea typeface="ＭＳ Ｐゴシック" pitchFamily="34" charset="-128"/>
              </a:rPr>
              <a:t> </a:t>
            </a:r>
            <a:r>
              <a:rPr lang="en-US" dirty="0" err="1" smtClean="0">
                <a:solidFill>
                  <a:schemeClr val="bg1"/>
                </a:solidFill>
                <a:ea typeface="ＭＳ Ｐゴシック" pitchFamily="34" charset="-128"/>
              </a:rPr>
              <a:t>derivados</a:t>
            </a:r>
            <a:endParaRPr lang="en-US" dirty="0" smtClean="0">
              <a:solidFill>
                <a:schemeClr val="bg1"/>
              </a:solidFill>
              <a:ea typeface="ＭＳ Ｐゴシック" pitchFamily="34" charset="-128"/>
            </a:endParaRPr>
          </a:p>
          <a:p>
            <a:pPr marL="0" indent="0">
              <a:buFont typeface="Wingdings 2" pitchFamily="18" charset="2"/>
              <a:buNone/>
            </a:pPr>
            <a:endParaRPr lang="en-US" dirty="0" smtClean="0">
              <a:solidFill>
                <a:schemeClr val="bg1"/>
              </a:solidFill>
              <a:ea typeface="ＭＳ Ｐゴシック" pitchFamily="34" charset="-128"/>
            </a:endParaRPr>
          </a:p>
          <a:p>
            <a:pPr marL="0" indent="0">
              <a:buFont typeface="Wingdings 2" pitchFamily="18" charset="2"/>
              <a:buNone/>
            </a:pPr>
            <a:endParaRPr lang="en-US" dirty="0" smtClean="0">
              <a:solidFill>
                <a:schemeClr val="bg1"/>
              </a:solidFill>
              <a:ea typeface="ＭＳ Ｐゴシック" pitchFamily="34" charset="-128"/>
            </a:endParaRPr>
          </a:p>
          <a:p>
            <a:pPr marL="0" indent="0">
              <a:buFont typeface="Wingdings 2" pitchFamily="18" charset="2"/>
              <a:buNone/>
            </a:pPr>
            <a:r>
              <a:rPr lang="en-US" dirty="0" smtClean="0">
                <a:solidFill>
                  <a:schemeClr val="bg1"/>
                </a:solidFill>
                <a:ea typeface="ＭＳ Ｐゴシック" pitchFamily="34" charset="-128"/>
              </a:rPr>
              <a:t>PERO, </a:t>
            </a:r>
            <a:r>
              <a:rPr lang="en-US" dirty="0" err="1" smtClean="0">
                <a:solidFill>
                  <a:schemeClr val="bg1"/>
                </a:solidFill>
                <a:ea typeface="ＭＳ Ｐゴシック" pitchFamily="34" charset="-128"/>
              </a:rPr>
              <a:t>puede</a:t>
            </a:r>
            <a:r>
              <a:rPr lang="en-US" dirty="0" smtClean="0">
                <a:solidFill>
                  <a:schemeClr val="bg1"/>
                </a:solidFill>
                <a:ea typeface="ＭＳ Ｐゴシック" pitchFamily="34" charset="-128"/>
              </a:rPr>
              <a:t> </a:t>
            </a:r>
            <a:r>
              <a:rPr lang="en-US" dirty="0" err="1" smtClean="0">
                <a:solidFill>
                  <a:schemeClr val="bg1"/>
                </a:solidFill>
                <a:ea typeface="ＭＳ Ｐゴシック" pitchFamily="34" charset="-128"/>
              </a:rPr>
              <a:t>requerir</a:t>
            </a:r>
            <a:r>
              <a:rPr lang="en-US" dirty="0" smtClean="0">
                <a:solidFill>
                  <a:schemeClr val="bg1"/>
                </a:solidFill>
                <a:ea typeface="ＭＳ Ｐゴシック" pitchFamily="34" charset="-128"/>
              </a:rPr>
              <a:t>:</a:t>
            </a:r>
          </a:p>
          <a:p>
            <a:pPr marL="0" indent="0">
              <a:buFont typeface="Wingdings 2" pitchFamily="18" charset="2"/>
              <a:buNone/>
            </a:pPr>
            <a:r>
              <a:rPr lang="en-US" dirty="0" smtClean="0">
                <a:solidFill>
                  <a:schemeClr val="bg1"/>
                </a:solidFill>
                <a:ea typeface="ＭＳ Ｐゴシック" pitchFamily="34" charset="-128"/>
              </a:rPr>
              <a:t>		- </a:t>
            </a:r>
            <a:r>
              <a:rPr lang="en-US" dirty="0" err="1" smtClean="0">
                <a:solidFill>
                  <a:schemeClr val="bg1"/>
                </a:solidFill>
                <a:ea typeface="ＭＳ Ｐゴシック" pitchFamily="34" charset="-128"/>
              </a:rPr>
              <a:t>atribución</a:t>
            </a:r>
            <a:endParaRPr lang="en-US" dirty="0" smtClean="0">
              <a:solidFill>
                <a:schemeClr val="bg1"/>
              </a:solidFill>
              <a:ea typeface="ＭＳ Ｐゴシック" pitchFamily="34" charset="-128"/>
            </a:endParaRPr>
          </a:p>
          <a:p>
            <a:pPr marL="0" indent="0">
              <a:buFont typeface="Wingdings 2" pitchFamily="18" charset="2"/>
              <a:buNone/>
            </a:pPr>
            <a:r>
              <a:rPr lang="en-US" dirty="0" smtClean="0">
                <a:solidFill>
                  <a:schemeClr val="bg1"/>
                </a:solidFill>
                <a:ea typeface="ＭＳ Ｐゴシック" pitchFamily="34" charset="-128"/>
              </a:rPr>
              <a:t>		- </a:t>
            </a:r>
            <a:r>
              <a:rPr lang="en-US" dirty="0" err="1" smtClean="0">
                <a:solidFill>
                  <a:schemeClr val="bg1"/>
                </a:solidFill>
                <a:ea typeface="ＭＳ Ｐゴシック" pitchFamily="34" charset="-128"/>
              </a:rPr>
              <a:t>uso</a:t>
            </a:r>
            <a:r>
              <a:rPr lang="en-US" dirty="0" smtClean="0">
                <a:solidFill>
                  <a:schemeClr val="bg1"/>
                </a:solidFill>
                <a:ea typeface="ＭＳ Ｐゴシック" pitchFamily="34" charset="-128"/>
              </a:rPr>
              <a:t> de </a:t>
            </a:r>
            <a:r>
              <a:rPr lang="en-US" dirty="0" err="1" smtClean="0">
                <a:solidFill>
                  <a:schemeClr val="bg1"/>
                </a:solidFill>
                <a:ea typeface="ＭＳ Ｐゴシック" pitchFamily="34" charset="-128"/>
              </a:rPr>
              <a:t>misma</a:t>
            </a:r>
            <a:r>
              <a:rPr lang="en-US" dirty="0" smtClean="0">
                <a:solidFill>
                  <a:schemeClr val="bg1"/>
                </a:solidFill>
                <a:ea typeface="ＭＳ Ｐゴシック" pitchFamily="34" charset="-128"/>
              </a:rPr>
              <a:t> </a:t>
            </a:r>
            <a:r>
              <a:rPr lang="en-US" dirty="0" err="1" smtClean="0">
                <a:solidFill>
                  <a:schemeClr val="bg1"/>
                </a:solidFill>
                <a:ea typeface="ＭＳ Ｐゴシック" pitchFamily="34" charset="-128"/>
              </a:rPr>
              <a:t>licencia</a:t>
            </a:r>
            <a:endParaRPr lang="en-US" dirty="0" smtClean="0">
              <a:solidFill>
                <a:schemeClr val="bg1"/>
              </a:solidFill>
              <a:ea typeface="ＭＳ Ｐゴシック" pitchFamily="34" charset="-128"/>
            </a:endParaRPr>
          </a:p>
          <a:p>
            <a:pPr marL="0" indent="0">
              <a:buFont typeface="Wingdings 2" pitchFamily="18" charset="2"/>
              <a:buNone/>
            </a:pPr>
            <a:endParaRPr lang="en-US" dirty="0" smtClean="0">
              <a:solidFill>
                <a:schemeClr val="bg1"/>
              </a:solidFill>
              <a:ea typeface="ＭＳ Ｐゴシック" pitchFamily="34" charset="-128"/>
            </a:endParaRPr>
          </a:p>
          <a:p>
            <a:pPr marL="0" indent="0">
              <a:buFont typeface="Wingdings 2" pitchFamily="18" charset="2"/>
              <a:buNone/>
            </a:pPr>
            <a:endParaRPr lang="it-IT" dirty="0" smtClean="0">
              <a:solidFill>
                <a:schemeClr val="bg1"/>
              </a:solidFill>
              <a:ea typeface="ＭＳ Ｐゴシック" pitchFamily="34" charset="-128"/>
            </a:endParaRPr>
          </a:p>
        </p:txBody>
      </p:sp>
      <p:pic>
        <p:nvPicPr>
          <p:cNvPr id="5" name="Picture 2" descr="D:\ikke\projects\Programa de Democracia Y Gobernabilidad\Datos Abiertos\Presentaciones\imagenes\datos-abiertos-nuev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144252"/>
            <a:ext cx="6838951" cy="109696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it-IT" smtClean="0"/>
              <a:t>29/10/2015</a:t>
            </a:r>
            <a:endParaRPr lang="it-IT"/>
          </a:p>
        </p:txBody>
      </p:sp>
      <p:sp>
        <p:nvSpPr>
          <p:cNvPr id="8" name="Footer Placeholder 7"/>
          <p:cNvSpPr>
            <a:spLocks noGrp="1"/>
          </p:cNvSpPr>
          <p:nvPr>
            <p:ph type="ftr" sz="quarter" idx="11"/>
          </p:nvPr>
        </p:nvSpPr>
        <p:spPr/>
        <p:txBody>
          <a:bodyPr/>
          <a:lstStyle/>
          <a:p>
            <a:r>
              <a:rPr lang="it-IT" smtClean="0"/>
              <a:t>Datos Abiertos. @pane_juan</a:t>
            </a:r>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3</a:t>
            </a:fld>
            <a:endParaRPr lang="it-IT"/>
          </a:p>
        </p:txBody>
      </p:sp>
    </p:spTree>
    <p:extLst>
      <p:ext uri="{BB962C8B-B14F-4D97-AF65-F5344CB8AC3E}">
        <p14:creationId xmlns:p14="http://schemas.microsoft.com/office/powerpoint/2010/main" val="3805999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Y" dirty="0" smtClean="0"/>
              <a:t>Ventajas de la implementación de datos abiertos</a:t>
            </a:r>
            <a:endParaRPr lang="es-PY" dirty="0"/>
          </a:p>
        </p:txBody>
      </p:sp>
      <p:sp>
        <p:nvSpPr>
          <p:cNvPr id="6" name="Text Placeholder 5"/>
          <p:cNvSpPr>
            <a:spLocks noGrp="1"/>
          </p:cNvSpPr>
          <p:nvPr>
            <p:ph type="body" idx="1"/>
          </p:nvPr>
        </p:nvSpPr>
        <p:spPr>
          <a:xfrm>
            <a:off x="457200" y="980728"/>
            <a:ext cx="4040188" cy="639762"/>
          </a:xfrm>
        </p:spPr>
        <p:txBody>
          <a:bodyPr/>
          <a:lstStyle/>
          <a:p>
            <a:pPr algn="ctr"/>
            <a:r>
              <a:rPr lang="es-PY" dirty="0" smtClean="0">
                <a:solidFill>
                  <a:srgbClr val="00B050"/>
                </a:solidFill>
              </a:rPr>
              <a:t>Económicas</a:t>
            </a:r>
            <a:endParaRPr lang="es-PY" dirty="0">
              <a:solidFill>
                <a:srgbClr val="00B050"/>
              </a:solidFill>
            </a:endParaRPr>
          </a:p>
        </p:txBody>
      </p:sp>
      <p:sp>
        <p:nvSpPr>
          <p:cNvPr id="7" name="Content Placeholder 6"/>
          <p:cNvSpPr>
            <a:spLocks noGrp="1"/>
          </p:cNvSpPr>
          <p:nvPr>
            <p:ph sz="half" idx="2"/>
          </p:nvPr>
        </p:nvSpPr>
        <p:spPr>
          <a:xfrm>
            <a:off x="457200" y="1620490"/>
            <a:ext cx="4040188" cy="3951288"/>
          </a:xfrm>
        </p:spPr>
        <p:txBody>
          <a:bodyPr/>
          <a:lstStyle/>
          <a:p>
            <a:r>
              <a:rPr lang="es-PY" dirty="0" smtClean="0">
                <a:solidFill>
                  <a:srgbClr val="00B050"/>
                </a:solidFill>
              </a:rPr>
              <a:t>Eficiencia en uso de recursos (ahorro)</a:t>
            </a:r>
          </a:p>
          <a:p>
            <a:r>
              <a:rPr lang="es-PY" dirty="0" smtClean="0">
                <a:solidFill>
                  <a:srgbClr val="00B050"/>
                </a:solidFill>
              </a:rPr>
              <a:t>Innovación</a:t>
            </a:r>
          </a:p>
          <a:p>
            <a:r>
              <a:rPr lang="es-PY" dirty="0" smtClean="0">
                <a:solidFill>
                  <a:srgbClr val="00B050"/>
                </a:solidFill>
              </a:rPr>
              <a:t>Transferencia de costos</a:t>
            </a:r>
          </a:p>
          <a:p>
            <a:r>
              <a:rPr lang="es-PY" dirty="0" smtClean="0">
                <a:solidFill>
                  <a:srgbClr val="00B050"/>
                </a:solidFill>
              </a:rPr>
              <a:t>Nuevas oportunidades de negocios</a:t>
            </a:r>
            <a:endParaRPr lang="es-PY" dirty="0">
              <a:solidFill>
                <a:srgbClr val="00B050"/>
              </a:solidFill>
            </a:endParaRPr>
          </a:p>
        </p:txBody>
      </p:sp>
      <p:sp>
        <p:nvSpPr>
          <p:cNvPr id="8" name="Text Placeholder 7"/>
          <p:cNvSpPr>
            <a:spLocks noGrp="1"/>
          </p:cNvSpPr>
          <p:nvPr>
            <p:ph type="body" sz="quarter" idx="3"/>
          </p:nvPr>
        </p:nvSpPr>
        <p:spPr>
          <a:xfrm>
            <a:off x="4645025" y="980728"/>
            <a:ext cx="4041775" cy="639762"/>
          </a:xfrm>
        </p:spPr>
        <p:txBody>
          <a:bodyPr/>
          <a:lstStyle/>
          <a:p>
            <a:pPr algn="ctr"/>
            <a:r>
              <a:rPr lang="es-PY" dirty="0" smtClean="0">
                <a:solidFill>
                  <a:schemeClr val="accent4">
                    <a:lumMod val="75000"/>
                  </a:schemeClr>
                </a:solidFill>
              </a:rPr>
              <a:t>Políticas</a:t>
            </a:r>
            <a:endParaRPr lang="es-PY" dirty="0">
              <a:solidFill>
                <a:schemeClr val="accent4">
                  <a:lumMod val="75000"/>
                </a:schemeClr>
              </a:solidFill>
            </a:endParaRPr>
          </a:p>
        </p:txBody>
      </p:sp>
      <p:sp>
        <p:nvSpPr>
          <p:cNvPr id="9" name="Content Placeholder 8"/>
          <p:cNvSpPr>
            <a:spLocks noGrp="1"/>
          </p:cNvSpPr>
          <p:nvPr>
            <p:ph sz="quarter" idx="4"/>
          </p:nvPr>
        </p:nvSpPr>
        <p:spPr>
          <a:xfrm>
            <a:off x="4645025" y="1620490"/>
            <a:ext cx="4041775" cy="3951288"/>
          </a:xfrm>
        </p:spPr>
        <p:txBody>
          <a:bodyPr/>
          <a:lstStyle/>
          <a:p>
            <a:r>
              <a:rPr lang="es-PY" dirty="0">
                <a:solidFill>
                  <a:schemeClr val="accent4">
                    <a:lumMod val="75000"/>
                  </a:schemeClr>
                </a:solidFill>
              </a:rPr>
              <a:t>Transparencia</a:t>
            </a:r>
          </a:p>
          <a:p>
            <a:r>
              <a:rPr lang="es-PY" dirty="0" smtClean="0">
                <a:solidFill>
                  <a:schemeClr val="accent4">
                    <a:lumMod val="75000"/>
                  </a:schemeClr>
                </a:solidFill>
              </a:rPr>
              <a:t>Validación de la gestión de lo público</a:t>
            </a:r>
          </a:p>
        </p:txBody>
      </p:sp>
      <p:sp>
        <p:nvSpPr>
          <p:cNvPr id="3" name="Date Placeholder 2"/>
          <p:cNvSpPr>
            <a:spLocks noGrp="1"/>
          </p:cNvSpPr>
          <p:nvPr>
            <p:ph type="dt" sz="half" idx="10"/>
          </p:nvPr>
        </p:nvSpPr>
        <p:spPr/>
        <p:txBody>
          <a:bodyPr/>
          <a:lstStyle/>
          <a:p>
            <a:r>
              <a:rPr lang="it-IT" smtClean="0"/>
              <a:t>29/10/2015</a:t>
            </a:r>
            <a:endParaRPr lang="it-IT"/>
          </a:p>
        </p:txBody>
      </p:sp>
      <p:sp>
        <p:nvSpPr>
          <p:cNvPr id="4" name="Footer Placeholder 3"/>
          <p:cNvSpPr>
            <a:spLocks noGrp="1"/>
          </p:cNvSpPr>
          <p:nvPr>
            <p:ph type="ftr" sz="quarter" idx="11"/>
          </p:nvPr>
        </p:nvSpPr>
        <p:spPr/>
        <p:txBody>
          <a:bodyPr/>
          <a:lstStyle/>
          <a:p>
            <a:r>
              <a:rPr lang="it-IT" smtClean="0"/>
              <a:t>Datos Abiertos. @pane_juan</a:t>
            </a:r>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4</a:t>
            </a:fld>
            <a:endParaRPr lang="it-IT"/>
          </a:p>
        </p:txBody>
      </p:sp>
      <p:pic>
        <p:nvPicPr>
          <p:cNvPr id="8194" name="Picture 2" descr="D:\ikke\pro\noun_7929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005064"/>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ikke\pro\noun_960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452630"/>
            <a:ext cx="3504762" cy="350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87" y="1556792"/>
            <a:ext cx="5665614" cy="474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err="1" smtClean="0"/>
              <a:t>Eficiencia</a:t>
            </a:r>
            <a:r>
              <a:rPr lang="en-US" dirty="0" smtClean="0"/>
              <a:t> en el </a:t>
            </a:r>
            <a:r>
              <a:rPr lang="en-US" dirty="0" err="1" smtClean="0"/>
              <a:t>uso</a:t>
            </a:r>
            <a:r>
              <a:rPr lang="en-US" dirty="0" smtClean="0"/>
              <a:t> de </a:t>
            </a:r>
            <a:r>
              <a:rPr lang="en-US" dirty="0" err="1" smtClean="0"/>
              <a:t>recursos</a:t>
            </a:r>
            <a:endParaRPr lang="it-IT" dirty="0"/>
          </a:p>
        </p:txBody>
      </p:sp>
      <p:sp>
        <p:nvSpPr>
          <p:cNvPr id="3" name="Content Placeholder 2"/>
          <p:cNvSpPr>
            <a:spLocks noGrp="1"/>
          </p:cNvSpPr>
          <p:nvPr>
            <p:ph idx="1"/>
          </p:nvPr>
        </p:nvSpPr>
        <p:spPr>
          <a:xfrm>
            <a:off x="457200" y="2060848"/>
            <a:ext cx="2785422" cy="4065317"/>
          </a:xfrm>
        </p:spPr>
        <p:txBody>
          <a:bodyPr>
            <a:normAutofit/>
          </a:bodyPr>
          <a:lstStyle/>
          <a:p>
            <a:pPr marL="0" indent="0">
              <a:buNone/>
            </a:pPr>
            <a:r>
              <a:rPr lang="en-US" sz="2400" dirty="0" smtClean="0"/>
              <a:t>En UK se </a:t>
            </a:r>
            <a:r>
              <a:rPr lang="en-US" sz="2400" dirty="0" err="1" smtClean="0"/>
              <a:t>detectaron</a:t>
            </a:r>
            <a:r>
              <a:rPr lang="en-US" sz="2400" dirty="0" smtClean="0"/>
              <a:t> 10MM </a:t>
            </a:r>
            <a:r>
              <a:rPr lang="en-US" sz="2400" dirty="0"/>
              <a:t>£ </a:t>
            </a:r>
            <a:r>
              <a:rPr lang="en-US" sz="2400" dirty="0" err="1" smtClean="0"/>
              <a:t>por</a:t>
            </a:r>
            <a:r>
              <a:rPr lang="en-US" sz="2400" dirty="0" smtClean="0"/>
              <a:t> </a:t>
            </a:r>
            <a:r>
              <a:rPr lang="es-PY" sz="2400" dirty="0" smtClean="0"/>
              <a:t>año de potencial ahorro mediante el análisis de prescripciones de medicamentos</a:t>
            </a:r>
            <a:endParaRPr lang="it-IT" sz="2400" dirty="0"/>
          </a:p>
        </p:txBody>
      </p:sp>
      <p:sp>
        <p:nvSpPr>
          <p:cNvPr id="4" name="Date Placeholder 3"/>
          <p:cNvSpPr>
            <a:spLocks noGrp="1"/>
          </p:cNvSpPr>
          <p:nvPr>
            <p:ph type="dt" sz="half" idx="10"/>
          </p:nvPr>
        </p:nvSpPr>
        <p:spPr/>
        <p:txBody>
          <a:bodyPr/>
          <a:lstStyle/>
          <a:p>
            <a:r>
              <a:rPr lang="it-IT" smtClean="0"/>
              <a:t>29/10/2015</a:t>
            </a:r>
            <a:endParaRPr lang="es-ES"/>
          </a:p>
        </p:txBody>
      </p:sp>
      <p:sp>
        <p:nvSpPr>
          <p:cNvPr id="5" name="Footer Placeholder 4"/>
          <p:cNvSpPr>
            <a:spLocks noGrp="1"/>
          </p:cNvSpPr>
          <p:nvPr>
            <p:ph type="ftr" sz="quarter" idx="11"/>
          </p:nvPr>
        </p:nvSpPr>
        <p:spPr/>
        <p:txBody>
          <a:bodyPr/>
          <a:lstStyle/>
          <a:p>
            <a:r>
              <a:rPr lang="es-ES" smtClean="0"/>
              <a:t>Datos Abiertos. @pane_juan</a:t>
            </a:r>
            <a:endParaRPr lang="es-ES"/>
          </a:p>
        </p:txBody>
      </p:sp>
      <p:sp>
        <p:nvSpPr>
          <p:cNvPr id="6" name="Slide Number Placeholder 5"/>
          <p:cNvSpPr>
            <a:spLocks noGrp="1"/>
          </p:cNvSpPr>
          <p:nvPr>
            <p:ph type="sldNum" sz="quarter" idx="12"/>
          </p:nvPr>
        </p:nvSpPr>
        <p:spPr/>
        <p:txBody>
          <a:bodyPr/>
          <a:lstStyle/>
          <a:p>
            <a:fld id="{24B8778D-85E9-45C5-B191-EB41F1ED3021}" type="slidenum">
              <a:rPr lang="es-ES" smtClean="0"/>
              <a:t>5</a:t>
            </a:fld>
            <a:endParaRPr lang="es-ES"/>
          </a:p>
        </p:txBody>
      </p:sp>
      <p:sp>
        <p:nvSpPr>
          <p:cNvPr id="7" name="Rectangle 6"/>
          <p:cNvSpPr/>
          <p:nvPr/>
        </p:nvSpPr>
        <p:spPr>
          <a:xfrm>
            <a:off x="4830538" y="6011996"/>
            <a:ext cx="4277966" cy="369332"/>
          </a:xfrm>
          <a:prstGeom prst="rect">
            <a:avLst/>
          </a:prstGeom>
        </p:spPr>
        <p:txBody>
          <a:bodyPr wrap="none">
            <a:spAutoFit/>
          </a:bodyPr>
          <a:lstStyle/>
          <a:p>
            <a:pPr lvl="1"/>
            <a:r>
              <a:rPr lang="it-IT" dirty="0">
                <a:hlinkClick r:id="rId4"/>
              </a:rPr>
              <a:t>http://www.prescribinganalytics.com</a:t>
            </a:r>
            <a:r>
              <a:rPr lang="it-IT" dirty="0" smtClean="0">
                <a:hlinkClick r:id="rId4"/>
              </a:rPr>
              <a:t>/</a:t>
            </a:r>
            <a:r>
              <a:rPr lang="it-IT" dirty="0" smtClean="0"/>
              <a:t> </a:t>
            </a:r>
            <a:endParaRPr lang="it-IT" dirty="0"/>
          </a:p>
        </p:txBody>
      </p:sp>
    </p:spTree>
    <p:extLst>
      <p:ext uri="{BB962C8B-B14F-4D97-AF65-F5344CB8AC3E}">
        <p14:creationId xmlns:p14="http://schemas.microsoft.com/office/powerpoint/2010/main" val="3704582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PY" dirty="0" smtClean="0"/>
              <a:t>Innovación: Visualizaciones</a:t>
            </a:r>
            <a:endParaRPr lang="it-IT" dirty="0"/>
          </a:p>
        </p:txBody>
      </p:sp>
      <p:sp>
        <p:nvSpPr>
          <p:cNvPr id="7" name="Rectangle 7"/>
          <p:cNvSpPr>
            <a:spLocks noChangeArrowheads="1"/>
          </p:cNvSpPr>
          <p:nvPr/>
        </p:nvSpPr>
        <p:spPr bwMode="auto">
          <a:xfrm>
            <a:off x="2475755" y="6165304"/>
            <a:ext cx="3752429" cy="319760"/>
          </a:xfrm>
          <a:prstGeom prst="rect">
            <a:avLst/>
          </a:prstGeom>
          <a:solidFill>
            <a:srgbClr val="FFFFFF"/>
          </a:solidFill>
          <a:ln w="9525">
            <a:noFill/>
            <a:miter lim="800000"/>
            <a:headEnd/>
            <a:tailEnd/>
          </a:ln>
          <a:effectLst/>
        </p:spPr>
        <p:txBody>
          <a:bodyPr wrap="square" anchor="ctr">
            <a:spAutoFit/>
          </a:bodyPr>
          <a:lstStyle/>
          <a:p>
            <a:r>
              <a:rPr lang="en-US" sz="1400" u="sng" dirty="0">
                <a:hlinkClick r:id="rId2"/>
              </a:rPr>
              <a:t>http://</a:t>
            </a:r>
            <a:r>
              <a:rPr lang="en-US" sz="1400" u="sng" dirty="0" smtClean="0">
                <a:hlinkClick r:id="rId2"/>
              </a:rPr>
              <a:t>openspending.org</a:t>
            </a:r>
            <a:r>
              <a:rPr lang="en-US" sz="1400" dirty="0" smtClean="0"/>
              <a:t>   </a:t>
            </a:r>
            <a:r>
              <a:rPr lang="en-US" sz="1400" dirty="0" smtClean="0">
                <a:hlinkClick r:id="rId3"/>
              </a:rPr>
              <a:t>https</a:t>
            </a:r>
            <a:r>
              <a:rPr lang="en-US" sz="1400" dirty="0">
                <a:hlinkClick r:id="rId3"/>
              </a:rPr>
              <a:t>://</a:t>
            </a:r>
            <a:r>
              <a:rPr lang="en-US" sz="1400" dirty="0" smtClean="0">
                <a:hlinkClick r:id="rId3"/>
              </a:rPr>
              <a:t>goo.gl/TKTWSs</a:t>
            </a:r>
            <a:r>
              <a:rPr lang="en-US" sz="1400" dirty="0" smtClean="0"/>
              <a:t>  </a:t>
            </a:r>
            <a:endParaRPr lang="en-US" sz="14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12775"/>
            <a:ext cx="9021935" cy="474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it-IT" smtClean="0"/>
              <a:t>29/10/2015</a:t>
            </a:r>
            <a:endParaRPr lang="it-IT"/>
          </a:p>
        </p:txBody>
      </p:sp>
      <p:sp>
        <p:nvSpPr>
          <p:cNvPr id="9" name="Footer Placeholder 8"/>
          <p:cNvSpPr>
            <a:spLocks noGrp="1"/>
          </p:cNvSpPr>
          <p:nvPr>
            <p:ph type="ftr" sz="quarter" idx="11"/>
          </p:nvPr>
        </p:nvSpPr>
        <p:spPr/>
        <p:txBody>
          <a:bodyPr/>
          <a:lstStyle/>
          <a:p>
            <a:r>
              <a:rPr lang="it-IT" smtClean="0"/>
              <a:t>Datos Abiertos. @pane_juan</a:t>
            </a:r>
            <a:endParaRPr lang="it-IT"/>
          </a:p>
        </p:txBody>
      </p:sp>
      <p:sp>
        <p:nvSpPr>
          <p:cNvPr id="10" name="Slide Number Placeholder 9"/>
          <p:cNvSpPr>
            <a:spLocks noGrp="1"/>
          </p:cNvSpPr>
          <p:nvPr>
            <p:ph type="sldNum" sz="quarter" idx="12"/>
          </p:nvPr>
        </p:nvSpPr>
        <p:spPr/>
        <p:txBody>
          <a:bodyPr/>
          <a:lstStyle/>
          <a:p>
            <a:fld id="{E7A41E1B-4F70-4964-A407-84C68BE8251C}" type="slidenum">
              <a:rPr lang="it-IT" smtClean="0"/>
              <a:t>6</a:t>
            </a:fld>
            <a:endParaRPr lang="it-IT"/>
          </a:p>
        </p:txBody>
      </p:sp>
    </p:spTree>
    <p:extLst>
      <p:ext uri="{BB962C8B-B14F-4D97-AF65-F5344CB8AC3E}">
        <p14:creationId xmlns:p14="http://schemas.microsoft.com/office/powerpoint/2010/main" val="38532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29/10/2015</a:t>
            </a:r>
            <a:endParaRPr lang="it-IT"/>
          </a:p>
        </p:txBody>
      </p:sp>
      <p:sp>
        <p:nvSpPr>
          <p:cNvPr id="4" name="Footer Placeholder 3"/>
          <p:cNvSpPr>
            <a:spLocks noGrp="1"/>
          </p:cNvSpPr>
          <p:nvPr>
            <p:ph type="ftr" sz="quarter" idx="11"/>
          </p:nvPr>
        </p:nvSpPr>
        <p:spPr/>
        <p:txBody>
          <a:bodyPr/>
          <a:lstStyle/>
          <a:p>
            <a:r>
              <a:rPr lang="it-IT" smtClean="0"/>
              <a:t>Datos Abiertos. @pane_juan</a:t>
            </a:r>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7</a:t>
            </a:fld>
            <a:endParaRPr lang="it-IT"/>
          </a:p>
        </p:txBody>
      </p:sp>
      <p:sp>
        <p:nvSpPr>
          <p:cNvPr id="8" name="Title 4"/>
          <p:cNvSpPr>
            <a:spLocks noGrp="1"/>
          </p:cNvSpPr>
          <p:nvPr>
            <p:ph type="title"/>
          </p:nvPr>
        </p:nvSpPr>
        <p:spPr>
          <a:xfrm>
            <a:off x="457200" y="274638"/>
            <a:ext cx="8229600" cy="778098"/>
          </a:xfrm>
        </p:spPr>
        <p:txBody>
          <a:bodyPr/>
          <a:lstStyle/>
          <a:p>
            <a:r>
              <a:rPr lang="es-PY" dirty="0" smtClean="0"/>
              <a:t>Innovación: Visualizaciones</a:t>
            </a:r>
            <a:endParaRPr lang="it-IT"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54840"/>
            <a:ext cx="8892480" cy="559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716016" y="6314836"/>
            <a:ext cx="4427984" cy="276999"/>
          </a:xfrm>
          <a:prstGeom prst="rect">
            <a:avLst/>
          </a:prstGeom>
        </p:spPr>
        <p:txBody>
          <a:bodyPr wrap="square">
            <a:spAutoFit/>
          </a:bodyPr>
          <a:lstStyle/>
          <a:p>
            <a:r>
              <a:rPr lang="es-PY" sz="1200" dirty="0">
                <a:hlinkClick r:id="rId3"/>
              </a:rPr>
              <a:t>https://</a:t>
            </a:r>
            <a:r>
              <a:rPr lang="es-PY" sz="1200" dirty="0" smtClean="0">
                <a:hlinkClick r:id="rId3"/>
              </a:rPr>
              <a:t>www.contrataciones.gov.py/datos/visualizaciones/contratos</a:t>
            </a:r>
            <a:r>
              <a:rPr lang="es-PY" sz="1200" dirty="0" smtClean="0"/>
              <a:t> </a:t>
            </a:r>
            <a:endParaRPr lang="es-PY" sz="1200" dirty="0"/>
          </a:p>
        </p:txBody>
      </p:sp>
    </p:spTree>
    <p:extLst>
      <p:ext uri="{BB962C8B-B14F-4D97-AF65-F5344CB8AC3E}">
        <p14:creationId xmlns:p14="http://schemas.microsoft.com/office/powerpoint/2010/main" val="164014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29/10/2015</a:t>
            </a:r>
            <a:endParaRPr lang="it-IT"/>
          </a:p>
        </p:txBody>
      </p:sp>
      <p:sp>
        <p:nvSpPr>
          <p:cNvPr id="4" name="Footer Placeholder 3"/>
          <p:cNvSpPr>
            <a:spLocks noGrp="1"/>
          </p:cNvSpPr>
          <p:nvPr>
            <p:ph type="ftr" sz="quarter" idx="11"/>
          </p:nvPr>
        </p:nvSpPr>
        <p:spPr/>
        <p:txBody>
          <a:bodyPr/>
          <a:lstStyle/>
          <a:p>
            <a:r>
              <a:rPr lang="it-IT" smtClean="0"/>
              <a:t>Datos Abiertos. @pane_juan</a:t>
            </a:r>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8</a:t>
            </a:fld>
            <a:endParaRPr lang="it-IT"/>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375" y="975454"/>
            <a:ext cx="2805250" cy="209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228184" y="4005064"/>
            <a:ext cx="2808312" cy="2520280"/>
            <a:chOff x="3203848" y="3717032"/>
            <a:chExt cx="2808312" cy="2520280"/>
          </a:xfrm>
        </p:grpSpPr>
        <p:sp>
          <p:nvSpPr>
            <p:cNvPr id="12" name="Rounded Rectangle 11"/>
            <p:cNvSpPr/>
            <p:nvPr/>
          </p:nvSpPr>
          <p:spPr>
            <a:xfrm>
              <a:off x="3203848" y="3717032"/>
              <a:ext cx="2808312" cy="2520280"/>
            </a:xfrm>
            <a:prstGeom prst="roundRect">
              <a:avLst>
                <a:gd name="adj" fmla="val 9011"/>
              </a:avLst>
            </a:prstGeom>
            <a:solidFill>
              <a:schemeClr val="bg1"/>
            </a:solidFill>
          </p:spPr>
          <p:style>
            <a:lnRef idx="3">
              <a:schemeClr val="lt1"/>
            </a:lnRef>
            <a:fillRef idx="1">
              <a:schemeClr val="accent1"/>
            </a:fillRef>
            <a:effectRef idx="1">
              <a:schemeClr val="accent1"/>
            </a:effectRef>
            <a:fontRef idx="minor">
              <a:schemeClr val="lt1"/>
            </a:fontRef>
          </p:style>
          <p:txBody>
            <a:bodyPr bIns="0" rtlCol="0" anchor="b"/>
            <a:lstStyle/>
            <a:p>
              <a:pPr algn="ctr"/>
              <a:r>
                <a:rPr lang="es-PY" dirty="0" smtClean="0">
                  <a:solidFill>
                    <a:srgbClr val="00B050"/>
                  </a:solidFill>
                </a:rPr>
                <a:t>Academia</a:t>
              </a:r>
              <a:endParaRPr lang="es-PY" dirty="0">
                <a:solidFill>
                  <a:srgbClr val="00B05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6648" y="3861048"/>
              <a:ext cx="2142712" cy="16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12"/>
          <p:cNvGrpSpPr/>
          <p:nvPr/>
        </p:nvGrpSpPr>
        <p:grpSpPr>
          <a:xfrm>
            <a:off x="3167844" y="4005064"/>
            <a:ext cx="2808312" cy="2520280"/>
            <a:chOff x="6228184" y="3717032"/>
            <a:chExt cx="2808312" cy="2520280"/>
          </a:xfrm>
        </p:grpSpPr>
        <p:sp>
          <p:nvSpPr>
            <p:cNvPr id="16" name="Rounded Rectangle 15"/>
            <p:cNvSpPr/>
            <p:nvPr/>
          </p:nvSpPr>
          <p:spPr>
            <a:xfrm>
              <a:off x="6228184" y="3717032"/>
              <a:ext cx="2808312" cy="2520280"/>
            </a:xfrm>
            <a:prstGeom prst="roundRect">
              <a:avLst>
                <a:gd name="adj" fmla="val 9011"/>
              </a:avLst>
            </a:prstGeom>
            <a:solidFill>
              <a:schemeClr val="bg1"/>
            </a:solidFill>
          </p:spPr>
          <p:style>
            <a:lnRef idx="3">
              <a:schemeClr val="lt1"/>
            </a:lnRef>
            <a:fillRef idx="1">
              <a:schemeClr val="accent1"/>
            </a:fillRef>
            <a:effectRef idx="1">
              <a:schemeClr val="accent1"/>
            </a:effectRef>
            <a:fontRef idx="minor">
              <a:schemeClr val="lt1"/>
            </a:fontRef>
          </p:style>
          <p:txBody>
            <a:bodyPr bIns="0" rtlCol="0" anchor="b"/>
            <a:lstStyle/>
            <a:p>
              <a:pPr algn="ctr"/>
              <a:r>
                <a:rPr lang="es-PY" dirty="0" smtClean="0">
                  <a:solidFill>
                    <a:srgbClr val="00B050"/>
                  </a:solidFill>
                </a:rPr>
                <a:t>Sociedad civil</a:t>
              </a:r>
              <a:endParaRPr lang="es-PY" dirty="0">
                <a:solidFill>
                  <a:srgbClr val="00B050"/>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260" y="3717032"/>
              <a:ext cx="1555525" cy="1207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107504" y="4005064"/>
            <a:ext cx="2808312" cy="2520280"/>
            <a:chOff x="248700" y="3717032"/>
            <a:chExt cx="2808312" cy="2520280"/>
          </a:xfrm>
        </p:grpSpPr>
        <p:sp>
          <p:nvSpPr>
            <p:cNvPr id="6" name="Rounded Rectangle 5"/>
            <p:cNvSpPr/>
            <p:nvPr/>
          </p:nvSpPr>
          <p:spPr>
            <a:xfrm>
              <a:off x="248700" y="3717032"/>
              <a:ext cx="2808312" cy="2520280"/>
            </a:xfrm>
            <a:prstGeom prst="roundRect">
              <a:avLst>
                <a:gd name="adj" fmla="val 9011"/>
              </a:avLst>
            </a:prstGeom>
            <a:solidFill>
              <a:schemeClr val="bg1"/>
            </a:solidFill>
          </p:spPr>
          <p:style>
            <a:lnRef idx="3">
              <a:schemeClr val="lt1"/>
            </a:lnRef>
            <a:fillRef idx="1">
              <a:schemeClr val="accent1"/>
            </a:fillRef>
            <a:effectRef idx="1">
              <a:schemeClr val="accent1"/>
            </a:effectRef>
            <a:fontRef idx="minor">
              <a:schemeClr val="lt1"/>
            </a:fontRef>
          </p:style>
          <p:txBody>
            <a:bodyPr bIns="0" rtlCol="0" anchor="b"/>
            <a:lstStyle/>
            <a:p>
              <a:pPr algn="ctr"/>
              <a:r>
                <a:rPr lang="es-PY" dirty="0" err="1" smtClean="0">
                  <a:solidFill>
                    <a:schemeClr val="tx1"/>
                  </a:solidFill>
                </a:rPr>
                <a:t>Hackaton</a:t>
              </a:r>
              <a:r>
                <a:rPr lang="es-PY" dirty="0" smtClean="0">
                  <a:solidFill>
                    <a:schemeClr val="tx1"/>
                  </a:solidFill>
                </a:rPr>
                <a:t> -&gt; App</a:t>
              </a:r>
            </a:p>
            <a:p>
              <a:pPr algn="ctr"/>
              <a:r>
                <a:rPr lang="es-PY" dirty="0" smtClean="0">
                  <a:solidFill>
                    <a:srgbClr val="00B050"/>
                  </a:solidFill>
                </a:rPr>
                <a:t>Sociedad civil + Gobierno</a:t>
              </a:r>
              <a:endParaRPr lang="es-PY" dirty="0">
                <a:solidFill>
                  <a:srgbClr val="00B050"/>
                </a:solidFill>
              </a:endParaRPr>
            </a:p>
          </p:txBody>
        </p:sp>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861048"/>
              <a:ext cx="2226609" cy="178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itle 4"/>
          <p:cNvSpPr>
            <a:spLocks noGrp="1"/>
          </p:cNvSpPr>
          <p:nvPr>
            <p:ph type="title"/>
          </p:nvPr>
        </p:nvSpPr>
        <p:spPr>
          <a:xfrm>
            <a:off x="457200" y="274638"/>
            <a:ext cx="8229600" cy="778098"/>
          </a:xfrm>
        </p:spPr>
        <p:txBody>
          <a:bodyPr/>
          <a:lstStyle/>
          <a:p>
            <a:r>
              <a:rPr lang="es-PY" dirty="0" smtClean="0"/>
              <a:t>Transferencia de costos</a:t>
            </a:r>
            <a:endParaRPr lang="it-IT" dirty="0"/>
          </a:p>
        </p:txBody>
      </p:sp>
      <p:sp>
        <p:nvSpPr>
          <p:cNvPr id="14" name="Rectangle 13"/>
          <p:cNvSpPr/>
          <p:nvPr/>
        </p:nvSpPr>
        <p:spPr>
          <a:xfrm>
            <a:off x="3189015" y="2996952"/>
            <a:ext cx="2823145" cy="276999"/>
          </a:xfrm>
          <a:prstGeom prst="rect">
            <a:avLst/>
          </a:prstGeom>
        </p:spPr>
        <p:txBody>
          <a:bodyPr wrap="none">
            <a:spAutoFit/>
          </a:bodyPr>
          <a:lstStyle/>
          <a:p>
            <a:r>
              <a:rPr lang="es-PY" sz="1200" dirty="0">
                <a:hlinkClick r:id="rId6"/>
              </a:rPr>
              <a:t>https://</a:t>
            </a:r>
            <a:r>
              <a:rPr lang="es-PY" sz="1200" dirty="0" smtClean="0">
                <a:hlinkClick r:id="rId6"/>
              </a:rPr>
              <a:t>www.contrataciones.gov.py/datos</a:t>
            </a:r>
            <a:r>
              <a:rPr lang="es-PY" sz="1200" dirty="0" smtClean="0"/>
              <a:t> </a:t>
            </a:r>
            <a:endParaRPr lang="es-PY" sz="1200" dirty="0"/>
          </a:p>
        </p:txBody>
      </p:sp>
      <p:sp>
        <p:nvSpPr>
          <p:cNvPr id="19" name="Right Arrow 18"/>
          <p:cNvSpPr/>
          <p:nvPr/>
        </p:nvSpPr>
        <p:spPr>
          <a:xfrm>
            <a:off x="1189034" y="1590158"/>
            <a:ext cx="1726782" cy="1118761"/>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PY" dirty="0" smtClean="0"/>
              <a:t>Inversión inicial</a:t>
            </a:r>
            <a:endParaRPr lang="es-PY" dirty="0"/>
          </a:p>
        </p:txBody>
      </p:sp>
      <p:sp>
        <p:nvSpPr>
          <p:cNvPr id="20" name="Down Arrow 19"/>
          <p:cNvSpPr/>
          <p:nvPr/>
        </p:nvSpPr>
        <p:spPr>
          <a:xfrm>
            <a:off x="3707904" y="3284984"/>
            <a:ext cx="1872208" cy="648072"/>
          </a:xfrm>
          <a:prstGeom prst="downArrow">
            <a:avLst>
              <a:gd name="adj1" fmla="val 69171"/>
              <a:gd name="adj2"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PY" dirty="0" smtClean="0"/>
              <a:t>Ahorro</a:t>
            </a:r>
            <a:endParaRPr lang="es-PY" dirty="0"/>
          </a:p>
        </p:txBody>
      </p:sp>
      <p:pic>
        <p:nvPicPr>
          <p:cNvPr id="2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4842" y="5238716"/>
            <a:ext cx="1758331" cy="92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745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5300" y="274638"/>
            <a:ext cx="8915400" cy="850106"/>
          </a:xfrm>
          <a:prstGeom prst="rect">
            <a:avLst/>
          </a:prstGeom>
        </p:spPr>
        <p:txBody>
          <a:bodyPr/>
          <a:lstStyle>
            <a:lvl1pPr algn="ctr" defTabSz="914400" rtl="0" eaLnBrk="1" latinLnBrk="0" hangingPunct="1">
              <a:spcBef>
                <a:spcPct val="0"/>
              </a:spcBef>
              <a:buNone/>
              <a:defRPr lang="es-ES" sz="2800" b="1" kern="1200" dirty="0">
                <a:solidFill>
                  <a:schemeClr val="tx1">
                    <a:lumMod val="65000"/>
                    <a:lumOff val="35000"/>
                  </a:schemeClr>
                </a:solidFill>
                <a:latin typeface="+mj-lt"/>
                <a:ea typeface="+mj-ea"/>
                <a:cs typeface="+mj-cs"/>
              </a:defRPr>
            </a:lvl1pPr>
          </a:lstStyle>
          <a:p>
            <a:r>
              <a:rPr lang="en-US" dirty="0" smtClean="0">
                <a:latin typeface="Calibri" panose="020F0502020204030204" pitchFamily="34" charset="0"/>
                <a:ea typeface="ＭＳ Ｐゴシック" pitchFamily="34" charset="-128"/>
              </a:rPr>
              <a:t>El valor de los </a:t>
            </a:r>
            <a:r>
              <a:rPr lang="en-US" dirty="0" err="1" smtClean="0">
                <a:latin typeface="Calibri" panose="020F0502020204030204" pitchFamily="34" charset="0"/>
                <a:ea typeface="ＭＳ Ｐゴシック" pitchFamily="34" charset="-128"/>
              </a:rPr>
              <a:t>Datos</a:t>
            </a:r>
            <a:r>
              <a:rPr lang="en-US" dirty="0" smtClean="0">
                <a:latin typeface="Calibri" panose="020F0502020204030204" pitchFamily="34" charset="0"/>
                <a:ea typeface="ＭＳ Ｐゴシック" pitchFamily="34" charset="-128"/>
              </a:rPr>
              <a:t> </a:t>
            </a:r>
            <a:r>
              <a:rPr lang="en-US" dirty="0" err="1" smtClean="0">
                <a:latin typeface="Calibri" panose="020F0502020204030204" pitchFamily="34" charset="0"/>
                <a:ea typeface="ＭＳ Ｐゴシック" pitchFamily="34" charset="-128"/>
              </a:rPr>
              <a:t>Abiertos</a:t>
            </a:r>
            <a:r>
              <a:rPr lang="en-US" dirty="0" smtClean="0">
                <a:latin typeface="Calibri" panose="020F0502020204030204" pitchFamily="34" charset="0"/>
                <a:ea typeface="ＭＳ Ｐゴシック" pitchFamily="34" charset="-128"/>
              </a:rPr>
              <a:t> </a:t>
            </a:r>
            <a:r>
              <a:rPr lang="en-US" dirty="0" err="1" smtClean="0">
                <a:latin typeface="Calibri" panose="020F0502020204030204" pitchFamily="34" charset="0"/>
                <a:ea typeface="ＭＳ Ｐゴシック" pitchFamily="34" charset="-128"/>
              </a:rPr>
              <a:t>está</a:t>
            </a:r>
            <a:r>
              <a:rPr lang="en-US" dirty="0" smtClean="0">
                <a:latin typeface="Calibri" panose="020F0502020204030204" pitchFamily="34" charset="0"/>
                <a:ea typeface="ＭＳ Ｐゴシック" pitchFamily="34" charset="-128"/>
              </a:rPr>
              <a:t> </a:t>
            </a:r>
            <a:r>
              <a:rPr lang="en-US" dirty="0" err="1" smtClean="0">
                <a:latin typeface="Calibri" panose="020F0502020204030204" pitchFamily="34" charset="0"/>
                <a:ea typeface="ＭＳ Ｐゴシック" pitchFamily="34" charset="-128"/>
              </a:rPr>
              <a:t>en</a:t>
            </a:r>
            <a:r>
              <a:rPr lang="en-US" dirty="0" smtClean="0">
                <a:latin typeface="Calibri" panose="020F0502020204030204" pitchFamily="34" charset="0"/>
                <a:ea typeface="ＭＳ Ｐゴシック" pitchFamily="34" charset="-128"/>
              </a:rPr>
              <a:t> </a:t>
            </a:r>
            <a:r>
              <a:rPr lang="en-US" dirty="0" err="1" smtClean="0">
                <a:latin typeface="Calibri" panose="020F0502020204030204" pitchFamily="34" charset="0"/>
                <a:ea typeface="ＭＳ Ｐゴシック" pitchFamily="34" charset="-128"/>
              </a:rPr>
              <a:t>su</a:t>
            </a:r>
            <a:r>
              <a:rPr lang="en-US" dirty="0" smtClean="0">
                <a:latin typeface="Calibri" panose="020F0502020204030204" pitchFamily="34" charset="0"/>
                <a:ea typeface="ＭＳ Ｐゴシック" pitchFamily="34" charset="-128"/>
              </a:rPr>
              <a:t> </a:t>
            </a:r>
            <a:r>
              <a:rPr lang="en-US" dirty="0" err="1" smtClean="0">
                <a:latin typeface="Calibri" panose="020F0502020204030204" pitchFamily="34" charset="0"/>
                <a:ea typeface="ＭＳ Ｐゴシック" pitchFamily="34" charset="-128"/>
              </a:rPr>
              <a:t>uso</a:t>
            </a:r>
            <a:r>
              <a:rPr lang="en-US" dirty="0" smtClean="0">
                <a:latin typeface="Calibri" panose="020F0502020204030204" pitchFamily="34" charset="0"/>
                <a:ea typeface="ＭＳ Ｐゴシック" pitchFamily="34" charset="-128"/>
              </a:rPr>
              <a:t>.</a:t>
            </a:r>
            <a:endParaRPr lang="it-IT" dirty="0">
              <a:latin typeface="Calibri" panose="020F0502020204030204" pitchFamily="34" charset="0"/>
            </a:endParaRPr>
          </a:p>
        </p:txBody>
      </p:sp>
      <p:grpSp>
        <p:nvGrpSpPr>
          <p:cNvPr id="5" name="Group 4"/>
          <p:cNvGrpSpPr/>
          <p:nvPr/>
        </p:nvGrpSpPr>
        <p:grpSpPr>
          <a:xfrm>
            <a:off x="1955131" y="768184"/>
            <a:ext cx="5995739" cy="5541135"/>
            <a:chOff x="1621557" y="768184"/>
            <a:chExt cx="5995739" cy="5541135"/>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557" y="768184"/>
              <a:ext cx="5995739" cy="5541135"/>
            </a:xfrm>
            <a:prstGeom prst="rect">
              <a:avLst/>
            </a:prstGeom>
            <a:noFill/>
            <a:ln w="9525">
              <a:noFill/>
              <a:miter lim="800000"/>
              <a:headEnd/>
              <a:tailEnd/>
            </a:ln>
          </p:spPr>
        </p:pic>
        <p:sp>
          <p:nvSpPr>
            <p:cNvPr id="7" name="TextBox 6"/>
            <p:cNvSpPr txBox="1"/>
            <p:nvPr/>
          </p:nvSpPr>
          <p:spPr>
            <a:xfrm>
              <a:off x="1765573" y="836712"/>
              <a:ext cx="797526" cy="461665"/>
            </a:xfrm>
            <a:prstGeom prst="rect">
              <a:avLst/>
            </a:prstGeom>
            <a:solidFill>
              <a:schemeClr val="bg1"/>
            </a:solidFill>
          </p:spPr>
          <p:txBody>
            <a:bodyPr wrap="none" rtlCol="0">
              <a:spAutoFit/>
            </a:bodyPr>
            <a:lstStyle/>
            <a:p>
              <a:r>
                <a:rPr lang="es-PY" sz="2400" b="1" dirty="0" smtClean="0">
                  <a:latin typeface="Calibri" panose="020F0502020204030204" pitchFamily="34" charset="0"/>
                </a:rPr>
                <a:t>Dato</a:t>
              </a:r>
              <a:endParaRPr lang="it-IT" b="1" dirty="0">
                <a:latin typeface="Calibri" panose="020F0502020204030204" pitchFamily="34" charset="0"/>
              </a:endParaRPr>
            </a:p>
          </p:txBody>
        </p:sp>
        <p:sp>
          <p:nvSpPr>
            <p:cNvPr id="8" name="TextBox 7"/>
            <p:cNvSpPr txBox="1"/>
            <p:nvPr/>
          </p:nvSpPr>
          <p:spPr>
            <a:xfrm>
              <a:off x="4716000" y="836712"/>
              <a:ext cx="1733231" cy="461665"/>
            </a:xfrm>
            <a:prstGeom prst="rect">
              <a:avLst/>
            </a:prstGeom>
            <a:solidFill>
              <a:schemeClr val="bg1"/>
            </a:solidFill>
          </p:spPr>
          <p:txBody>
            <a:bodyPr wrap="none" rtlCol="0">
              <a:spAutoFit/>
            </a:bodyPr>
            <a:lstStyle/>
            <a:p>
              <a:r>
                <a:rPr lang="es-PY" sz="2400" b="1" dirty="0" smtClean="0">
                  <a:latin typeface="Calibri" panose="020F0502020204030204" pitchFamily="34" charset="0"/>
                </a:rPr>
                <a:t>Información</a:t>
              </a:r>
              <a:endParaRPr lang="it-IT" b="1" dirty="0">
                <a:latin typeface="Calibri" panose="020F0502020204030204" pitchFamily="34" charset="0"/>
              </a:endParaRPr>
            </a:p>
          </p:txBody>
        </p:sp>
        <p:sp>
          <p:nvSpPr>
            <p:cNvPr id="9" name="TextBox 8"/>
            <p:cNvSpPr txBox="1"/>
            <p:nvPr/>
          </p:nvSpPr>
          <p:spPr>
            <a:xfrm>
              <a:off x="1764000" y="3528000"/>
              <a:ext cx="1840825" cy="461665"/>
            </a:xfrm>
            <a:prstGeom prst="rect">
              <a:avLst/>
            </a:prstGeom>
            <a:solidFill>
              <a:schemeClr val="bg1"/>
            </a:solidFill>
          </p:spPr>
          <p:txBody>
            <a:bodyPr wrap="none" rtlCol="0">
              <a:spAutoFit/>
            </a:bodyPr>
            <a:lstStyle/>
            <a:p>
              <a:r>
                <a:rPr lang="es-PY" sz="2400" b="1" dirty="0" smtClean="0">
                  <a:latin typeface="Calibri" panose="020F0502020204030204" pitchFamily="34" charset="0"/>
                </a:rPr>
                <a:t>Presentación</a:t>
              </a:r>
              <a:endParaRPr lang="it-IT" b="1" dirty="0">
                <a:latin typeface="Calibri" panose="020F0502020204030204" pitchFamily="34" charset="0"/>
              </a:endParaRPr>
            </a:p>
          </p:txBody>
        </p:sp>
        <p:sp>
          <p:nvSpPr>
            <p:cNvPr id="10" name="TextBox 9"/>
            <p:cNvSpPr txBox="1"/>
            <p:nvPr/>
          </p:nvSpPr>
          <p:spPr>
            <a:xfrm>
              <a:off x="4680000" y="3528000"/>
              <a:ext cx="1959704" cy="461665"/>
            </a:xfrm>
            <a:prstGeom prst="rect">
              <a:avLst/>
            </a:prstGeom>
            <a:solidFill>
              <a:schemeClr val="bg1"/>
            </a:solidFill>
          </p:spPr>
          <p:txBody>
            <a:bodyPr wrap="none" rtlCol="0">
              <a:spAutoFit/>
            </a:bodyPr>
            <a:lstStyle/>
            <a:p>
              <a:r>
                <a:rPr lang="es-PY" sz="2400" b="1" dirty="0" smtClean="0">
                  <a:latin typeface="Calibri" panose="020F0502020204030204" pitchFamily="34" charset="0"/>
                </a:rPr>
                <a:t>Conocimiento</a:t>
              </a:r>
              <a:endParaRPr lang="it-IT" b="1" dirty="0">
                <a:latin typeface="Calibri" panose="020F0502020204030204" pitchFamily="34" charset="0"/>
              </a:endParaRPr>
            </a:p>
          </p:txBody>
        </p:sp>
      </p:grpSp>
      <p:sp>
        <p:nvSpPr>
          <p:cNvPr id="11" name="Date Placeholder 10"/>
          <p:cNvSpPr>
            <a:spLocks noGrp="1"/>
          </p:cNvSpPr>
          <p:nvPr>
            <p:ph type="dt" sz="half" idx="10"/>
          </p:nvPr>
        </p:nvSpPr>
        <p:spPr/>
        <p:txBody>
          <a:bodyPr/>
          <a:lstStyle/>
          <a:p>
            <a:r>
              <a:rPr lang="it-IT" smtClean="0"/>
              <a:t>29/10/2015</a:t>
            </a:r>
            <a:endParaRPr lang="it-IT"/>
          </a:p>
        </p:txBody>
      </p:sp>
      <p:sp>
        <p:nvSpPr>
          <p:cNvPr id="12" name="Footer Placeholder 11"/>
          <p:cNvSpPr>
            <a:spLocks noGrp="1"/>
          </p:cNvSpPr>
          <p:nvPr>
            <p:ph type="ftr" sz="quarter" idx="11"/>
          </p:nvPr>
        </p:nvSpPr>
        <p:spPr/>
        <p:txBody>
          <a:bodyPr/>
          <a:lstStyle/>
          <a:p>
            <a:r>
              <a:rPr lang="it-IT" smtClean="0"/>
              <a:t>Datos Abiertos. @pane_juan</a:t>
            </a:r>
            <a:endParaRPr lang="it-IT"/>
          </a:p>
        </p:txBody>
      </p:sp>
      <p:sp>
        <p:nvSpPr>
          <p:cNvPr id="13" name="Slide Number Placeholder 12"/>
          <p:cNvSpPr>
            <a:spLocks noGrp="1"/>
          </p:cNvSpPr>
          <p:nvPr>
            <p:ph type="sldNum" sz="quarter" idx="12"/>
          </p:nvPr>
        </p:nvSpPr>
        <p:spPr/>
        <p:txBody>
          <a:bodyPr/>
          <a:lstStyle/>
          <a:p>
            <a:fld id="{E7A41E1B-4F70-4964-A407-84C68BE8251C}" type="slidenum">
              <a:rPr lang="it-IT" smtClean="0"/>
              <a:t>9</a:t>
            </a:fld>
            <a:endParaRPr lang="it-IT"/>
          </a:p>
        </p:txBody>
      </p:sp>
    </p:spTree>
    <p:extLst>
      <p:ext uri="{BB962C8B-B14F-4D97-AF65-F5344CB8AC3E}">
        <p14:creationId xmlns:p14="http://schemas.microsoft.com/office/powerpoint/2010/main" val="722696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TotalTime>
  <Words>773</Words>
  <Application>Microsoft Office PowerPoint</Application>
  <PresentationFormat>On-screen Show (4:3)</PresentationFormat>
  <Paragraphs>194</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Tema di Office</vt:lpstr>
      <vt:lpstr>¿Cuál es el rol de los datos abiertos en las compras públicas?</vt:lpstr>
      <vt:lpstr>PowerPoint Presentation</vt:lpstr>
      <vt:lpstr>PowerPoint Presentation</vt:lpstr>
      <vt:lpstr>Ventajas de la implementación de datos abiertos</vt:lpstr>
      <vt:lpstr>Eficiencia en el uso de recursos</vt:lpstr>
      <vt:lpstr>Innovación: Visualizaciones</vt:lpstr>
      <vt:lpstr>Innovación: Visualizaciones</vt:lpstr>
      <vt:lpstr>Transferencia de costos</vt:lpstr>
      <vt:lpstr>PowerPoint Presentation</vt:lpstr>
      <vt:lpstr>PowerPoint Presentation</vt:lpstr>
      <vt:lpstr>PowerPoint Presentation</vt:lpstr>
      <vt:lpstr>Países signatarios de la convención de Berna </vt:lpstr>
      <vt:lpstr>Datos Abiertos Gubernamentales</vt:lpstr>
      <vt:lpstr>PowerPoint Presentation</vt:lpstr>
      <vt:lpstr>Alianza para el Gobierno Abierto (OGP)</vt:lpstr>
      <vt:lpstr>PowerPoint Presentation</vt:lpstr>
      <vt:lpstr>OK, me puede interesar, y ahora?</vt:lpstr>
      <vt:lpstr>Gracias por no dormir (después del almuerzo)</vt:lpstr>
      <vt:lpstr>Para el Cierre</vt:lpstr>
      <vt:lpstr>PowerPoint Presentation</vt:lpstr>
      <vt:lpstr>PowerPoint Presentation</vt:lpstr>
      <vt:lpstr>Modificaciones de contrato</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Datos Abiertos Marco conceptual</dc:title>
  <dc:creator>Juan</dc:creator>
  <cp:lastModifiedBy>Juan</cp:lastModifiedBy>
  <cp:revision>49</cp:revision>
  <dcterms:created xsi:type="dcterms:W3CDTF">2015-10-21T16:00:36Z</dcterms:created>
  <dcterms:modified xsi:type="dcterms:W3CDTF">2015-10-23T00:02:19Z</dcterms:modified>
</cp:coreProperties>
</file>